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12"/>
  </p:notesMasterIdLst>
  <p:sldIdLst>
    <p:sldId id="258" r:id="rId5"/>
    <p:sldId id="259" r:id="rId6"/>
    <p:sldId id="260" r:id="rId7"/>
    <p:sldId id="261" r:id="rId8"/>
    <p:sldId id="262" r:id="rId9"/>
    <p:sldId id="263" r:id="rId10"/>
    <p:sldId id="264" r:id="rId11"/>
  </p:sldIdLst>
  <p:sldSz cx="9144000" cy="5143500" type="screen16x9"/>
  <p:notesSz cx="6858000" cy="9144000"/>
  <p:embeddedFontLst>
    <p:embeddedFont>
      <p:font typeface="Calibri" panose="020F0502020204030204" pitchFamily="34" charset="0"/>
      <p:regular r:id="rId13"/>
      <p:bold r:id="rId14"/>
      <p:italic r:id="rId15"/>
      <p:boldItalic r:id="rId16"/>
    </p:embeddedFont>
    <p:embeddedFont>
      <p:font typeface="Helvetica Neue"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2" roundtripDataSignature="AMtx7mjl9EXi4L/o2OeT6nHynksWF/rXV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0782315-244D-4B25-839F-CDA95BA2DB79}">
  <a:tblStyle styleId="{70782315-244D-4B25-839F-CDA95BA2DB79}"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72" y="6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customXml" Target="../customXml/item3.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font" Target="fonts/font5.fntdata"/><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32" Type="http://customschemas.google.com/relationships/presentationmetadata" Target="metadata"/><Relationship Id="rId5" Type="http://schemas.openxmlformats.org/officeDocument/2006/relationships/slide" Target="slides/slide1.xml"/><Relationship Id="rId15" Type="http://schemas.openxmlformats.org/officeDocument/2006/relationships/font" Target="fonts/font3.fntdata"/><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font" Target="fonts/font7.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2.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5" name="Google Shape;15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8" name="Google Shape;16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1" name="Google Shape;18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4" name="Google Shape;19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7" name="Google Shape;207;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0" name="Google Shape;220;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3" name="Google Shape;23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1"/>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7" name="Google Shape;17;p21"/>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8" name="Google Shape;18;p2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9" name="Google Shape;19;p2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0" name="Google Shape;20;p2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7"/>
        <p:cNvGrpSpPr/>
        <p:nvPr/>
      </p:nvGrpSpPr>
      <p:grpSpPr>
        <a:xfrm>
          <a:off x="0" y="0"/>
          <a:ext cx="0" cy="0"/>
          <a:chOff x="0" y="0"/>
          <a:chExt cx="0" cy="0"/>
        </a:xfrm>
      </p:grpSpPr>
      <p:sp>
        <p:nvSpPr>
          <p:cNvPr id="68" name="Google Shape;68;p32"/>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69" name="Google Shape;69;p32"/>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70" name="Google Shape;70;p3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1" name="Google Shape;71;p3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2" name="Google Shape;72;p3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3"/>
        <p:cNvGrpSpPr/>
        <p:nvPr/>
      </p:nvGrpSpPr>
      <p:grpSpPr>
        <a:xfrm>
          <a:off x="0" y="0"/>
          <a:ext cx="0" cy="0"/>
          <a:chOff x="0" y="0"/>
          <a:chExt cx="0" cy="0"/>
        </a:xfrm>
      </p:grpSpPr>
      <p:sp>
        <p:nvSpPr>
          <p:cNvPr id="74" name="Google Shape;74;p33"/>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5" name="Google Shape;75;p33"/>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76" name="Google Shape;76;p3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7" name="Google Shape;77;p3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8" name="Google Shape;78;p3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asic layout" type="title">
  <p:cSld name="TITLE">
    <p:spTree>
      <p:nvGrpSpPr>
        <p:cNvPr id="1" name="Shape 21"/>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p:cSld name="1_Title slide">
    <p:spTree>
      <p:nvGrpSpPr>
        <p:cNvPr id="1" name="Shape 22"/>
        <p:cNvGrpSpPr/>
        <p:nvPr/>
      </p:nvGrpSpPr>
      <p:grpSpPr>
        <a:xfrm>
          <a:off x="0" y="0"/>
          <a:ext cx="0" cy="0"/>
          <a:chOff x="0" y="0"/>
          <a:chExt cx="0" cy="0"/>
        </a:xfrm>
      </p:grpSpPr>
      <p:sp>
        <p:nvSpPr>
          <p:cNvPr id="23" name="Google Shape;23;p25"/>
          <p:cNvSpPr txBox="1">
            <a:spLocks noGrp="1"/>
          </p:cNvSpPr>
          <p:nvPr>
            <p:ph type="ctrTitle"/>
          </p:nvPr>
        </p:nvSpPr>
        <p:spPr>
          <a:xfrm>
            <a:off x="311708" y="744575"/>
            <a:ext cx="8520600" cy="2052600"/>
          </a:xfrm>
          <a:prstGeom prst="rect">
            <a:avLst/>
          </a:prstGeom>
          <a:noFill/>
          <a:ln>
            <a:noFill/>
          </a:ln>
        </p:spPr>
        <p:txBody>
          <a:bodyPr spcFirstLastPara="1" wrap="square" lIns="68575" tIns="68575" rIns="68575" bIns="68575" anchor="b" anchorCtr="0">
            <a:noAutofit/>
          </a:bodyPr>
          <a:lstStyle>
            <a:lvl1pPr lvl="0" algn="ctr">
              <a:lnSpc>
                <a:spcPct val="90000"/>
              </a:lnSpc>
              <a:spcBef>
                <a:spcPts val="0"/>
              </a:spcBef>
              <a:spcAft>
                <a:spcPts val="0"/>
              </a:spcAft>
              <a:buSzPts val="3900"/>
              <a:buNone/>
              <a:defRPr sz="5200"/>
            </a:lvl1pPr>
            <a:lvl2pPr lvl="1" algn="ctr">
              <a:lnSpc>
                <a:spcPct val="100000"/>
              </a:lnSpc>
              <a:spcBef>
                <a:spcPts val="0"/>
              </a:spcBef>
              <a:spcAft>
                <a:spcPts val="0"/>
              </a:spcAft>
              <a:buSzPts val="3900"/>
              <a:buNone/>
              <a:defRPr sz="5200"/>
            </a:lvl2pPr>
            <a:lvl3pPr lvl="2" algn="ctr">
              <a:lnSpc>
                <a:spcPct val="100000"/>
              </a:lnSpc>
              <a:spcBef>
                <a:spcPts val="0"/>
              </a:spcBef>
              <a:spcAft>
                <a:spcPts val="0"/>
              </a:spcAft>
              <a:buSzPts val="3900"/>
              <a:buNone/>
              <a:defRPr sz="5200"/>
            </a:lvl3pPr>
            <a:lvl4pPr lvl="3" algn="ctr">
              <a:lnSpc>
                <a:spcPct val="100000"/>
              </a:lnSpc>
              <a:spcBef>
                <a:spcPts val="0"/>
              </a:spcBef>
              <a:spcAft>
                <a:spcPts val="0"/>
              </a:spcAft>
              <a:buSzPts val="3900"/>
              <a:buNone/>
              <a:defRPr sz="5200"/>
            </a:lvl4pPr>
            <a:lvl5pPr lvl="4" algn="ctr">
              <a:lnSpc>
                <a:spcPct val="100000"/>
              </a:lnSpc>
              <a:spcBef>
                <a:spcPts val="0"/>
              </a:spcBef>
              <a:spcAft>
                <a:spcPts val="0"/>
              </a:spcAft>
              <a:buSzPts val="3900"/>
              <a:buNone/>
              <a:defRPr sz="5200"/>
            </a:lvl5pPr>
            <a:lvl6pPr lvl="5" algn="ctr">
              <a:lnSpc>
                <a:spcPct val="100000"/>
              </a:lnSpc>
              <a:spcBef>
                <a:spcPts val="0"/>
              </a:spcBef>
              <a:spcAft>
                <a:spcPts val="0"/>
              </a:spcAft>
              <a:buSzPts val="3900"/>
              <a:buNone/>
              <a:defRPr sz="5200"/>
            </a:lvl6pPr>
            <a:lvl7pPr lvl="6" algn="ctr">
              <a:lnSpc>
                <a:spcPct val="100000"/>
              </a:lnSpc>
              <a:spcBef>
                <a:spcPts val="0"/>
              </a:spcBef>
              <a:spcAft>
                <a:spcPts val="0"/>
              </a:spcAft>
              <a:buSzPts val="3900"/>
              <a:buNone/>
              <a:defRPr sz="5200"/>
            </a:lvl7pPr>
            <a:lvl8pPr lvl="7" algn="ctr">
              <a:lnSpc>
                <a:spcPct val="100000"/>
              </a:lnSpc>
              <a:spcBef>
                <a:spcPts val="0"/>
              </a:spcBef>
              <a:spcAft>
                <a:spcPts val="0"/>
              </a:spcAft>
              <a:buSzPts val="3900"/>
              <a:buNone/>
              <a:defRPr sz="5200"/>
            </a:lvl8pPr>
            <a:lvl9pPr lvl="8" algn="ctr">
              <a:lnSpc>
                <a:spcPct val="100000"/>
              </a:lnSpc>
              <a:spcBef>
                <a:spcPts val="0"/>
              </a:spcBef>
              <a:spcAft>
                <a:spcPts val="0"/>
              </a:spcAft>
              <a:buSzPts val="3900"/>
              <a:buNone/>
              <a:defRPr sz="5200"/>
            </a:lvl9pPr>
          </a:lstStyle>
          <a:p>
            <a:endParaRPr/>
          </a:p>
        </p:txBody>
      </p:sp>
      <p:sp>
        <p:nvSpPr>
          <p:cNvPr id="24" name="Google Shape;24;p25"/>
          <p:cNvSpPr txBox="1">
            <a:spLocks noGrp="1"/>
          </p:cNvSpPr>
          <p:nvPr>
            <p:ph type="subTitle" idx="1"/>
          </p:nvPr>
        </p:nvSpPr>
        <p:spPr>
          <a:xfrm>
            <a:off x="311700" y="2834125"/>
            <a:ext cx="8520600" cy="792600"/>
          </a:xfrm>
          <a:prstGeom prst="rect">
            <a:avLst/>
          </a:prstGeom>
          <a:noFill/>
          <a:ln>
            <a:noFill/>
          </a:ln>
        </p:spPr>
        <p:txBody>
          <a:bodyPr spcFirstLastPara="1" wrap="square" lIns="68575" tIns="68575" rIns="68575" bIns="6857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25" name="Google Shape;25;p25"/>
          <p:cNvSpPr txBox="1">
            <a:spLocks noGrp="1"/>
          </p:cNvSpPr>
          <p:nvPr>
            <p:ph type="sldNum" idx="12"/>
          </p:nvPr>
        </p:nvSpPr>
        <p:spPr>
          <a:xfrm>
            <a:off x="8472458" y="4663217"/>
            <a:ext cx="548700" cy="393600"/>
          </a:xfrm>
          <a:prstGeom prst="rect">
            <a:avLst/>
          </a:prstGeom>
          <a:noFill/>
          <a:ln>
            <a:noFill/>
          </a:ln>
        </p:spPr>
        <p:txBody>
          <a:bodyPr spcFirstLastPara="1" wrap="square" lIns="68575" tIns="68575" rIns="68575" bIns="685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6"/>
        <p:cNvGrpSpPr/>
        <p:nvPr/>
      </p:nvGrpSpPr>
      <p:grpSpPr>
        <a:xfrm>
          <a:off x="0" y="0"/>
          <a:ext cx="0" cy="0"/>
          <a:chOff x="0" y="0"/>
          <a:chExt cx="0" cy="0"/>
        </a:xfrm>
      </p:grpSpPr>
      <p:sp>
        <p:nvSpPr>
          <p:cNvPr id="27" name="Google Shape;27;p26"/>
          <p:cNvSpPr txBox="1">
            <a:spLocks noGrp="1"/>
          </p:cNvSpPr>
          <p:nvPr>
            <p:ph type="title"/>
          </p:nvPr>
        </p:nvSpPr>
        <p:spPr>
          <a:xfrm>
            <a:off x="623888" y="1282304"/>
            <a:ext cx="7886700" cy="2139600"/>
          </a:xfrm>
          <a:prstGeom prst="rect">
            <a:avLst/>
          </a:prstGeom>
          <a:noFill/>
          <a:ln>
            <a:noFill/>
          </a:ln>
        </p:spPr>
        <p:txBody>
          <a:bodyPr spcFirstLastPara="1" wrap="square" lIns="68575" tIns="34275" rIns="68575" bIns="34275" anchor="b" anchorCtr="0">
            <a:noAutofit/>
          </a:bodyPr>
          <a:lstStyle>
            <a:lvl1pPr lvl="0" algn="l">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8" name="Google Shape;28;p26"/>
          <p:cNvSpPr txBox="1">
            <a:spLocks noGrp="1"/>
          </p:cNvSpPr>
          <p:nvPr>
            <p:ph type="body" idx="1"/>
          </p:nvPr>
        </p:nvSpPr>
        <p:spPr>
          <a:xfrm>
            <a:off x="623888" y="3442097"/>
            <a:ext cx="7886700" cy="11253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rgbClr val="888888"/>
              </a:buClr>
              <a:buSzPts val="1800"/>
              <a:buNone/>
              <a:defRPr sz="1800">
                <a:solidFill>
                  <a:srgbClr val="888888"/>
                </a:solidFill>
              </a:defRPr>
            </a:lvl1pPr>
            <a:lvl2pPr marL="914400" lvl="1" indent="-228600" algn="l">
              <a:lnSpc>
                <a:spcPct val="90000"/>
              </a:lnSpc>
              <a:spcBef>
                <a:spcPts val="400"/>
              </a:spcBef>
              <a:spcAft>
                <a:spcPts val="0"/>
              </a:spcAft>
              <a:buClr>
                <a:srgbClr val="888888"/>
              </a:buClr>
              <a:buSzPts val="1500"/>
              <a:buNone/>
              <a:defRPr sz="1500">
                <a:solidFill>
                  <a:srgbClr val="888888"/>
                </a:solidFill>
              </a:defRPr>
            </a:lvl2pPr>
            <a:lvl3pPr marL="1371600" lvl="2" indent="-228600" algn="l">
              <a:lnSpc>
                <a:spcPct val="90000"/>
              </a:lnSpc>
              <a:spcBef>
                <a:spcPts val="400"/>
              </a:spcBef>
              <a:spcAft>
                <a:spcPts val="0"/>
              </a:spcAft>
              <a:buClr>
                <a:srgbClr val="888888"/>
              </a:buClr>
              <a:buSzPts val="1400"/>
              <a:buNone/>
              <a:defRPr sz="1400">
                <a:solidFill>
                  <a:srgbClr val="888888"/>
                </a:solidFill>
              </a:defRPr>
            </a:lvl3pPr>
            <a:lvl4pPr marL="1828800" lvl="3" indent="-228600" algn="l">
              <a:lnSpc>
                <a:spcPct val="90000"/>
              </a:lnSpc>
              <a:spcBef>
                <a:spcPts val="400"/>
              </a:spcBef>
              <a:spcAft>
                <a:spcPts val="0"/>
              </a:spcAft>
              <a:buClr>
                <a:srgbClr val="888888"/>
              </a:buClr>
              <a:buSzPts val="1200"/>
              <a:buNone/>
              <a:defRPr sz="1200">
                <a:solidFill>
                  <a:srgbClr val="888888"/>
                </a:solidFill>
              </a:defRPr>
            </a:lvl4pPr>
            <a:lvl5pPr marL="2286000" lvl="4" indent="-228600" algn="l">
              <a:lnSpc>
                <a:spcPct val="90000"/>
              </a:lnSpc>
              <a:spcBef>
                <a:spcPts val="400"/>
              </a:spcBef>
              <a:spcAft>
                <a:spcPts val="0"/>
              </a:spcAft>
              <a:buClr>
                <a:srgbClr val="888888"/>
              </a:buClr>
              <a:buSzPts val="1200"/>
              <a:buNone/>
              <a:defRPr sz="1200">
                <a:solidFill>
                  <a:srgbClr val="888888"/>
                </a:solidFill>
              </a:defRPr>
            </a:lvl5pPr>
            <a:lvl6pPr marL="2743200" lvl="5" indent="-228600" algn="l">
              <a:lnSpc>
                <a:spcPct val="90000"/>
              </a:lnSpc>
              <a:spcBef>
                <a:spcPts val="400"/>
              </a:spcBef>
              <a:spcAft>
                <a:spcPts val="0"/>
              </a:spcAft>
              <a:buClr>
                <a:srgbClr val="888888"/>
              </a:buClr>
              <a:buSzPts val="1200"/>
              <a:buNone/>
              <a:defRPr sz="1200">
                <a:solidFill>
                  <a:srgbClr val="888888"/>
                </a:solidFill>
              </a:defRPr>
            </a:lvl6pPr>
            <a:lvl7pPr marL="3200400" lvl="6" indent="-228600" algn="l">
              <a:lnSpc>
                <a:spcPct val="90000"/>
              </a:lnSpc>
              <a:spcBef>
                <a:spcPts val="400"/>
              </a:spcBef>
              <a:spcAft>
                <a:spcPts val="0"/>
              </a:spcAft>
              <a:buClr>
                <a:srgbClr val="888888"/>
              </a:buClr>
              <a:buSzPts val="1200"/>
              <a:buNone/>
              <a:defRPr sz="1200">
                <a:solidFill>
                  <a:srgbClr val="888888"/>
                </a:solidFill>
              </a:defRPr>
            </a:lvl7pPr>
            <a:lvl8pPr marL="3657600" lvl="7" indent="-228600" algn="l">
              <a:lnSpc>
                <a:spcPct val="90000"/>
              </a:lnSpc>
              <a:spcBef>
                <a:spcPts val="400"/>
              </a:spcBef>
              <a:spcAft>
                <a:spcPts val="0"/>
              </a:spcAft>
              <a:buClr>
                <a:srgbClr val="888888"/>
              </a:buClr>
              <a:buSzPts val="1200"/>
              <a:buNone/>
              <a:defRPr sz="1200">
                <a:solidFill>
                  <a:srgbClr val="888888"/>
                </a:solidFill>
              </a:defRPr>
            </a:lvl8pPr>
            <a:lvl9pPr marL="4114800" lvl="8" indent="-228600" algn="l">
              <a:lnSpc>
                <a:spcPct val="90000"/>
              </a:lnSpc>
              <a:spcBef>
                <a:spcPts val="400"/>
              </a:spcBef>
              <a:spcAft>
                <a:spcPts val="0"/>
              </a:spcAft>
              <a:buClr>
                <a:srgbClr val="888888"/>
              </a:buClr>
              <a:buSzPts val="1200"/>
              <a:buNone/>
              <a:defRPr sz="1200">
                <a:solidFill>
                  <a:srgbClr val="888888"/>
                </a:solidFill>
              </a:defRPr>
            </a:lvl9pPr>
          </a:lstStyle>
          <a:p>
            <a:endParaRPr/>
          </a:p>
        </p:txBody>
      </p:sp>
      <p:sp>
        <p:nvSpPr>
          <p:cNvPr id="29" name="Google Shape;29;p2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0" name="Google Shape;30;p2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1" name="Google Shape;31;p2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2"/>
        <p:cNvGrpSpPr/>
        <p:nvPr/>
      </p:nvGrpSpPr>
      <p:grpSpPr>
        <a:xfrm>
          <a:off x="0" y="0"/>
          <a:ext cx="0" cy="0"/>
          <a:chOff x="0" y="0"/>
          <a:chExt cx="0" cy="0"/>
        </a:xfrm>
      </p:grpSpPr>
      <p:sp>
        <p:nvSpPr>
          <p:cNvPr id="33" name="Google Shape;33;p27"/>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4" name="Google Shape;34;p27"/>
          <p:cNvSpPr txBox="1">
            <a:spLocks noGrp="1"/>
          </p:cNvSpPr>
          <p:nvPr>
            <p:ph type="body" idx="1"/>
          </p:nvPr>
        </p:nvSpPr>
        <p:spPr>
          <a:xfrm>
            <a:off x="628650" y="1369219"/>
            <a:ext cx="3886200" cy="32634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5" name="Google Shape;35;p27"/>
          <p:cNvSpPr txBox="1">
            <a:spLocks noGrp="1"/>
          </p:cNvSpPr>
          <p:nvPr>
            <p:ph type="body" idx="2"/>
          </p:nvPr>
        </p:nvSpPr>
        <p:spPr>
          <a:xfrm>
            <a:off x="4629150" y="1369219"/>
            <a:ext cx="3886200" cy="32634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6" name="Google Shape;36;p27"/>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7" name="Google Shape;37;p27"/>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8" name="Google Shape;38;p2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9"/>
        <p:cNvGrpSpPr/>
        <p:nvPr/>
      </p:nvGrpSpPr>
      <p:grpSpPr>
        <a:xfrm>
          <a:off x="0" y="0"/>
          <a:ext cx="0" cy="0"/>
          <a:chOff x="0" y="0"/>
          <a:chExt cx="0" cy="0"/>
        </a:xfrm>
      </p:grpSpPr>
      <p:sp>
        <p:nvSpPr>
          <p:cNvPr id="40" name="Google Shape;40;p28"/>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1" name="Google Shape;41;p28"/>
          <p:cNvSpPr txBox="1">
            <a:spLocks noGrp="1"/>
          </p:cNvSpPr>
          <p:nvPr>
            <p:ph type="body" idx="1"/>
          </p:nvPr>
        </p:nvSpPr>
        <p:spPr>
          <a:xfrm>
            <a:off x="629841" y="1260872"/>
            <a:ext cx="3868500" cy="618000"/>
          </a:xfrm>
          <a:prstGeom prst="rect">
            <a:avLst/>
          </a:prstGeom>
          <a:noFill/>
          <a:ln>
            <a:noFill/>
          </a:ln>
        </p:spPr>
        <p:txBody>
          <a:bodyPr spcFirstLastPara="1" wrap="square" lIns="68575" tIns="34275" rIns="68575" bIns="34275" anchor="b" anchorCtr="0">
            <a:no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2" name="Google Shape;42;p28"/>
          <p:cNvSpPr txBox="1">
            <a:spLocks noGrp="1"/>
          </p:cNvSpPr>
          <p:nvPr>
            <p:ph type="body" idx="2"/>
          </p:nvPr>
        </p:nvSpPr>
        <p:spPr>
          <a:xfrm>
            <a:off x="629841" y="1878806"/>
            <a:ext cx="3868500" cy="27633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3" name="Google Shape;43;p28"/>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4" name="Google Shape;44;p28"/>
          <p:cNvSpPr txBox="1">
            <a:spLocks noGrp="1"/>
          </p:cNvSpPr>
          <p:nvPr>
            <p:ph type="body" idx="4"/>
          </p:nvPr>
        </p:nvSpPr>
        <p:spPr>
          <a:xfrm>
            <a:off x="4629150" y="1878806"/>
            <a:ext cx="3887400" cy="27633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5" name="Google Shape;45;p2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6" name="Google Shape;46;p2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7" name="Google Shape;47;p2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8"/>
        <p:cNvGrpSpPr/>
        <p:nvPr/>
      </p:nvGrpSpPr>
      <p:grpSpPr>
        <a:xfrm>
          <a:off x="0" y="0"/>
          <a:ext cx="0" cy="0"/>
          <a:chOff x="0" y="0"/>
          <a:chExt cx="0" cy="0"/>
        </a:xfrm>
      </p:grpSpPr>
      <p:sp>
        <p:nvSpPr>
          <p:cNvPr id="49" name="Google Shape;49;p2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0" name="Google Shape;50;p2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1" name="Google Shape;51;p2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2" name="Google Shape;52;p2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3"/>
        <p:cNvGrpSpPr/>
        <p:nvPr/>
      </p:nvGrpSpPr>
      <p:grpSpPr>
        <a:xfrm>
          <a:off x="0" y="0"/>
          <a:ext cx="0" cy="0"/>
          <a:chOff x="0" y="0"/>
          <a:chExt cx="0" cy="0"/>
        </a:xfrm>
      </p:grpSpPr>
      <p:sp>
        <p:nvSpPr>
          <p:cNvPr id="54" name="Google Shape;54;p30"/>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5" name="Google Shape;55;p30"/>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Autofit/>
          </a:bodyPr>
          <a:lstStyle>
            <a:lvl1pPr marL="457200" lvl="0" indent="-381000" algn="l">
              <a:lnSpc>
                <a:spcPct val="90000"/>
              </a:lnSpc>
              <a:spcBef>
                <a:spcPts val="800"/>
              </a:spcBef>
              <a:spcAft>
                <a:spcPts val="0"/>
              </a:spcAft>
              <a:buClr>
                <a:schemeClr val="dk1"/>
              </a:buClr>
              <a:buSzPts val="2400"/>
              <a:buChar char="•"/>
              <a:defRPr sz="2400"/>
            </a:lvl1pPr>
            <a:lvl2pPr marL="914400" lvl="1" indent="-361950" algn="l">
              <a:lnSpc>
                <a:spcPct val="90000"/>
              </a:lnSpc>
              <a:spcBef>
                <a:spcPts val="400"/>
              </a:spcBef>
              <a:spcAft>
                <a:spcPts val="0"/>
              </a:spcAft>
              <a:buClr>
                <a:schemeClr val="dk1"/>
              </a:buClr>
              <a:buSzPts val="2100"/>
              <a:buChar char="•"/>
              <a:defRPr sz="2100"/>
            </a:lvl2pPr>
            <a:lvl3pPr marL="1371600" lvl="2" indent="-342900" algn="l">
              <a:lnSpc>
                <a:spcPct val="90000"/>
              </a:lnSpc>
              <a:spcBef>
                <a:spcPts val="400"/>
              </a:spcBef>
              <a:spcAft>
                <a:spcPts val="0"/>
              </a:spcAft>
              <a:buClr>
                <a:schemeClr val="dk1"/>
              </a:buClr>
              <a:buSzPts val="1800"/>
              <a:buChar char="•"/>
              <a:defRPr sz="1800"/>
            </a:lvl3pPr>
            <a:lvl4pPr marL="1828800" lvl="3" indent="-323850" algn="l">
              <a:lnSpc>
                <a:spcPct val="90000"/>
              </a:lnSpc>
              <a:spcBef>
                <a:spcPts val="400"/>
              </a:spcBef>
              <a:spcAft>
                <a:spcPts val="0"/>
              </a:spcAft>
              <a:buClr>
                <a:schemeClr val="dk1"/>
              </a:buClr>
              <a:buSzPts val="1500"/>
              <a:buChar char="•"/>
              <a:defRPr sz="1500"/>
            </a:lvl4pPr>
            <a:lvl5pPr marL="2286000" lvl="4" indent="-323850" algn="l">
              <a:lnSpc>
                <a:spcPct val="90000"/>
              </a:lnSpc>
              <a:spcBef>
                <a:spcPts val="400"/>
              </a:spcBef>
              <a:spcAft>
                <a:spcPts val="0"/>
              </a:spcAft>
              <a:buClr>
                <a:schemeClr val="dk1"/>
              </a:buClr>
              <a:buSzPts val="1500"/>
              <a:buChar char="•"/>
              <a:defRPr sz="15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56" name="Google Shape;56;p30"/>
          <p:cNvSpPr txBox="1">
            <a:spLocks noGrp="1"/>
          </p:cNvSpPr>
          <p:nvPr>
            <p:ph type="body" idx="2"/>
          </p:nvPr>
        </p:nvSpPr>
        <p:spPr>
          <a:xfrm>
            <a:off x="629841" y="1543050"/>
            <a:ext cx="2949000" cy="28587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57" name="Google Shape;57;p3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8" name="Google Shape;58;p3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9" name="Google Shape;59;p3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0"/>
        <p:cNvGrpSpPr/>
        <p:nvPr/>
      </p:nvGrpSpPr>
      <p:grpSpPr>
        <a:xfrm>
          <a:off x="0" y="0"/>
          <a:ext cx="0" cy="0"/>
          <a:chOff x="0" y="0"/>
          <a:chExt cx="0" cy="0"/>
        </a:xfrm>
      </p:grpSpPr>
      <p:sp>
        <p:nvSpPr>
          <p:cNvPr id="61" name="Google Shape;61;p31"/>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62" name="Google Shape;62;p31"/>
          <p:cNvSpPr>
            <a:spLocks noGrp="1"/>
          </p:cNvSpPr>
          <p:nvPr>
            <p:ph type="pic" idx="2"/>
          </p:nvPr>
        </p:nvSpPr>
        <p:spPr>
          <a:xfrm>
            <a:off x="3887391" y="740569"/>
            <a:ext cx="4629300" cy="3655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8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3" name="Google Shape;63;p31"/>
          <p:cNvSpPr txBox="1">
            <a:spLocks noGrp="1"/>
          </p:cNvSpPr>
          <p:nvPr>
            <p:ph type="body" idx="1"/>
          </p:nvPr>
        </p:nvSpPr>
        <p:spPr>
          <a:xfrm>
            <a:off x="629841" y="1543050"/>
            <a:ext cx="2949000" cy="28587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4" name="Google Shape;64;p3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65" name="Google Shape;65;p3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66" name="Google Shape;66;p3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 name="Google Shape;7;p19"/>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 name="Google Shape;8;p1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9" name="Google Shape;9;p1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0" name="Google Shape;10;p1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
          <p:cNvSpPr/>
          <p:nvPr/>
        </p:nvSpPr>
        <p:spPr>
          <a:xfrm>
            <a:off x="-98325" y="4965000"/>
            <a:ext cx="9318600" cy="254700"/>
          </a:xfrm>
          <a:prstGeom prst="rect">
            <a:avLst/>
          </a:prstGeom>
          <a:solidFill>
            <a:srgbClr val="6923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4"/>
          <p:cNvSpPr txBox="1"/>
          <p:nvPr/>
        </p:nvSpPr>
        <p:spPr>
          <a:xfrm>
            <a:off x="201450" y="77125"/>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 sz="2500" b="1" i="1" u="none" strike="noStrike" cap="none">
                <a:solidFill>
                  <a:srgbClr val="434343"/>
                </a:solidFill>
                <a:latin typeface="Helvetica Neue"/>
                <a:ea typeface="Helvetica Neue"/>
                <a:cs typeface="Helvetica Neue"/>
                <a:sym typeface="Helvetica Neue"/>
              </a:rPr>
              <a:t>Oracy Progression Map</a:t>
            </a:r>
            <a:endParaRPr sz="25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sp>
        <p:nvSpPr>
          <p:cNvPr id="159" name="Google Shape;159;p4"/>
          <p:cNvSpPr txBox="1"/>
          <p:nvPr/>
        </p:nvSpPr>
        <p:spPr>
          <a:xfrm>
            <a:off x="211500" y="296750"/>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r>
              <a:rPr lang="en" sz="1400" b="1" i="1" u="none" strike="noStrike" cap="none">
                <a:solidFill>
                  <a:srgbClr val="434343"/>
                </a:solidFill>
                <a:latin typeface="Helvetica Neue"/>
                <a:ea typeface="Helvetica Neue"/>
                <a:cs typeface="Helvetica Neue"/>
                <a:sym typeface="Helvetica Neue"/>
              </a:rPr>
              <a:t>Key skills to teach</a:t>
            </a: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graphicFrame>
        <p:nvGraphicFramePr>
          <p:cNvPr id="160" name="Google Shape;160;p4"/>
          <p:cNvGraphicFramePr/>
          <p:nvPr>
            <p:extLst>
              <p:ext uri="{D42A27DB-BD31-4B8C-83A1-F6EECF244321}">
                <p14:modId xmlns:p14="http://schemas.microsoft.com/office/powerpoint/2010/main" val="1574122452"/>
              </p:ext>
            </p:extLst>
          </p:nvPr>
        </p:nvGraphicFramePr>
        <p:xfrm>
          <a:off x="211500" y="894800"/>
          <a:ext cx="6428600" cy="1691610"/>
        </p:xfrm>
        <a:graphic>
          <a:graphicData uri="http://schemas.openxmlformats.org/drawingml/2006/table">
            <a:tbl>
              <a:tblPr>
                <a:noFill/>
                <a:tableStyleId>{70782315-244D-4B25-839F-CDA95BA2DB79}</a:tableStyleId>
              </a:tblPr>
              <a:tblGrid>
                <a:gridCol w="1607150">
                  <a:extLst>
                    <a:ext uri="{9D8B030D-6E8A-4147-A177-3AD203B41FA5}">
                      <a16:colId xmlns:a16="http://schemas.microsoft.com/office/drawing/2014/main" val="20000"/>
                    </a:ext>
                  </a:extLst>
                </a:gridCol>
                <a:gridCol w="1607150">
                  <a:extLst>
                    <a:ext uri="{9D8B030D-6E8A-4147-A177-3AD203B41FA5}">
                      <a16:colId xmlns:a16="http://schemas.microsoft.com/office/drawing/2014/main" val="20001"/>
                    </a:ext>
                  </a:extLst>
                </a:gridCol>
                <a:gridCol w="1607150">
                  <a:extLst>
                    <a:ext uri="{9D8B030D-6E8A-4147-A177-3AD203B41FA5}">
                      <a16:colId xmlns:a16="http://schemas.microsoft.com/office/drawing/2014/main" val="20002"/>
                    </a:ext>
                  </a:extLst>
                </a:gridCol>
                <a:gridCol w="1607150">
                  <a:extLst>
                    <a:ext uri="{9D8B030D-6E8A-4147-A177-3AD203B41FA5}">
                      <a16:colId xmlns:a16="http://schemas.microsoft.com/office/drawing/2014/main" val="20003"/>
                    </a:ext>
                  </a:extLst>
                </a:gridCol>
              </a:tblGrid>
              <a:tr h="1507650">
                <a:tc>
                  <a:txBody>
                    <a:bodyPr/>
                    <a:lstStyle/>
                    <a:p>
                      <a:pPr marL="0" marR="0" lvl="0" indent="0" algn="l" rtl="0">
                        <a:lnSpc>
                          <a:spcPct val="100000"/>
                        </a:lnSpc>
                        <a:spcBef>
                          <a:spcPts val="0"/>
                        </a:spcBef>
                        <a:spcAft>
                          <a:spcPts val="0"/>
                        </a:spcAft>
                        <a:buClr>
                          <a:schemeClr val="dk1"/>
                        </a:buClr>
                        <a:buSzPts val="1100"/>
                        <a:buFont typeface="Arial"/>
                        <a:buNone/>
                      </a:pPr>
                      <a:r>
                        <a:rPr lang="en" sz="1100" b="1" i="1" u="none" strike="noStrike" cap="none" dirty="0">
                          <a:solidFill>
                            <a:srgbClr val="434343"/>
                          </a:solidFill>
                          <a:latin typeface="Helvetica Neue"/>
                          <a:ea typeface="Helvetica Neue"/>
                          <a:cs typeface="Helvetica Neue"/>
                          <a:sym typeface="Helvetica Neue"/>
                        </a:rPr>
                        <a:t>Physical</a:t>
                      </a:r>
                      <a:endParaRPr sz="1100" b="1" i="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-To speak audibly so they can be heard and understood</a:t>
                      </a:r>
                      <a:endParaRPr sz="11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 </a:t>
                      </a:r>
                      <a:r>
                        <a:rPr lang="en-GB" sz="1100" u="none" strike="noStrike" cap="none" dirty="0">
                          <a:solidFill>
                            <a:srgbClr val="434343"/>
                          </a:solidFill>
                          <a:latin typeface="Helvetica Neue"/>
                          <a:ea typeface="Helvetica Neue"/>
                          <a:cs typeface="Helvetica Neue"/>
                          <a:sym typeface="Helvetica Neue"/>
                        </a:rPr>
                        <a:t>To look at who is talking and who you are talking to</a:t>
                      </a:r>
                      <a:endParaRPr sz="14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r>
                        <a:rPr lang="en" sz="1100" b="1" i="1" u="none" strike="noStrike" cap="none" dirty="0">
                          <a:solidFill>
                            <a:srgbClr val="434343"/>
                          </a:solidFill>
                          <a:latin typeface="Helvetica Neue"/>
                          <a:ea typeface="Helvetica Neue"/>
                          <a:cs typeface="Helvetica Neue"/>
                          <a:sym typeface="Helvetica Neue"/>
                        </a:rPr>
                        <a:t>Linguistic</a:t>
                      </a:r>
                      <a:endParaRPr sz="1100" b="1" i="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-To use talk in play to practice new vocabulary</a:t>
                      </a:r>
                      <a:endParaRPr sz="11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-To </a:t>
                      </a:r>
                      <a:r>
                        <a:rPr lang="en-GB" sz="1100" u="none" strike="noStrike" cap="none" dirty="0">
                          <a:solidFill>
                            <a:srgbClr val="434343"/>
                          </a:solidFill>
                          <a:latin typeface="Helvetica Neue"/>
                          <a:ea typeface="Helvetica Neue"/>
                          <a:cs typeface="Helvetica Neue"/>
                          <a:sym typeface="Helvetica Neue"/>
                        </a:rPr>
                        <a:t>use conjunctions in my talk</a:t>
                      </a:r>
                      <a:endParaRPr sz="1400" u="none" strike="noStrike" cap="none" dirty="0"/>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n" sz="1100" b="1" i="1" u="none" strike="noStrike" cap="none" dirty="0">
                          <a:solidFill>
                            <a:srgbClr val="434343"/>
                          </a:solidFill>
                          <a:latin typeface="Helvetica Neue"/>
                          <a:ea typeface="Helvetica Neue"/>
                          <a:cs typeface="Helvetica Neue"/>
                          <a:sym typeface="Helvetica Neue"/>
                        </a:rPr>
                        <a:t>Cognitive</a:t>
                      </a:r>
                      <a:endParaRPr sz="1100" b="1" i="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-To </a:t>
                      </a:r>
                      <a:r>
                        <a:rPr lang="en-GB" sz="1100" u="none" strike="noStrike" cap="none" dirty="0">
                          <a:solidFill>
                            <a:srgbClr val="434343"/>
                          </a:solidFill>
                          <a:latin typeface="Helvetica Neue"/>
                          <a:ea typeface="Helvetica Neue"/>
                          <a:cs typeface="Helvetica Neue"/>
                          <a:sym typeface="Helvetica Neue"/>
                        </a:rPr>
                        <a:t>offer explanations for why things might happen</a:t>
                      </a:r>
                      <a:endParaRPr lang="en" sz="11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-To describe events that have happened to them in detail</a:t>
                      </a:r>
                      <a:endParaRPr sz="11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n" sz="1100" b="1" u="none" strike="noStrike" cap="none" dirty="0">
                          <a:solidFill>
                            <a:srgbClr val="434343"/>
                          </a:solidFill>
                          <a:latin typeface="Helvetica Neue"/>
                          <a:ea typeface="Helvetica Neue"/>
                          <a:cs typeface="Helvetica Neue"/>
                          <a:sym typeface="Helvetica Neue"/>
                        </a:rPr>
                        <a:t>Social and emotional</a:t>
                      </a:r>
                      <a:endParaRPr sz="1100" b="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-To look at someone who is speaking to them</a:t>
                      </a:r>
                      <a:endParaRPr sz="11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-To take turns to speak when working in a group, </a:t>
                      </a:r>
                      <a:r>
                        <a:rPr lang="en-GB" sz="1100" u="none" strike="noStrike" cap="none" dirty="0">
                          <a:solidFill>
                            <a:srgbClr val="434343"/>
                          </a:solidFill>
                          <a:latin typeface="Helvetica Neue"/>
                          <a:ea typeface="Helvetica Neue"/>
                          <a:cs typeface="Helvetica Neue"/>
                          <a:sym typeface="Helvetica Neue"/>
                        </a:rPr>
                        <a:t>class and </a:t>
                      </a:r>
                      <a:r>
                        <a:rPr lang="en-GB" sz="1100" u="none" strike="noStrike" cap="none">
                          <a:solidFill>
                            <a:srgbClr val="434343"/>
                          </a:solidFill>
                          <a:latin typeface="Helvetica Neue"/>
                          <a:ea typeface="Helvetica Neue"/>
                          <a:cs typeface="Helvetica Neue"/>
                          <a:sym typeface="Helvetica Neue"/>
                        </a:rPr>
                        <a:t>one-to-one discussions</a:t>
                      </a:r>
                      <a:endParaRPr sz="1400" u="none" strike="noStrike" cap="none" dirty="0">
                        <a:solidFill>
                          <a:srgbClr val="434343"/>
                        </a:solidFill>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61" name="Google Shape;161;p4"/>
          <p:cNvSpPr txBox="1"/>
          <p:nvPr/>
        </p:nvSpPr>
        <p:spPr>
          <a:xfrm>
            <a:off x="6693750" y="5099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Example outcomes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162" name="Google Shape;162;p4"/>
          <p:cNvGraphicFramePr/>
          <p:nvPr/>
        </p:nvGraphicFramePr>
        <p:xfrm>
          <a:off x="6741025" y="906250"/>
          <a:ext cx="2202975" cy="1935450"/>
        </p:xfrm>
        <a:graphic>
          <a:graphicData uri="http://schemas.openxmlformats.org/drawingml/2006/table">
            <a:tbl>
              <a:tblPr>
                <a:noFill/>
                <a:tableStyleId>{70782315-244D-4B25-839F-CDA95BA2DB79}</a:tableStyleId>
              </a:tblPr>
              <a:tblGrid>
                <a:gridCol w="2202975">
                  <a:extLst>
                    <a:ext uri="{9D8B030D-6E8A-4147-A177-3AD203B41FA5}">
                      <a16:colId xmlns:a16="http://schemas.microsoft.com/office/drawing/2014/main" val="20000"/>
                    </a:ext>
                  </a:extLst>
                </a:gridCol>
              </a:tblGrid>
              <a:tr h="1935450">
                <a:tc>
                  <a:txBody>
                    <a:bodyPr/>
                    <a:lstStyle/>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-Effective partner talk</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-A visit to supermarket or post office to practice speaking to an unfamiliar adult</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-Opportunities to speak for an extended period of time about something they are interested in, for example a favourite toy or what they did at the weekend. </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63" name="Google Shape;163;p4"/>
          <p:cNvSpPr txBox="1"/>
          <p:nvPr/>
        </p:nvSpPr>
        <p:spPr>
          <a:xfrm>
            <a:off x="201450" y="27540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Teaching ideas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164" name="Google Shape;164;p4"/>
          <p:cNvGraphicFramePr/>
          <p:nvPr/>
        </p:nvGraphicFramePr>
        <p:xfrm>
          <a:off x="211500" y="3114625"/>
          <a:ext cx="8732500" cy="1691610"/>
        </p:xfrm>
        <a:graphic>
          <a:graphicData uri="http://schemas.openxmlformats.org/drawingml/2006/table">
            <a:tbl>
              <a:tblPr>
                <a:noFill/>
                <a:tableStyleId>{70782315-244D-4B25-839F-CDA95BA2DB79}</a:tableStyleId>
              </a:tblPr>
              <a:tblGrid>
                <a:gridCol w="8732500">
                  <a:extLst>
                    <a:ext uri="{9D8B030D-6E8A-4147-A177-3AD203B41FA5}">
                      <a16:colId xmlns:a16="http://schemas.microsoft.com/office/drawing/2014/main" val="20000"/>
                    </a:ext>
                  </a:extLst>
                </a:gridCol>
              </a:tblGrid>
              <a:tr h="1604850">
                <a:tc>
                  <a:txBody>
                    <a:bodyPr/>
                    <a:lstStyle/>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-Provide pupils with opportunities to take on different roles, ensuring they are equipped with the appropriate knowledge and vocabulary to do this successfully. E.g. A shopkeeper speaking to a customer might say ‘How can I help you today?’ ‘Yes, let me get that for you. One moment’. Give specific praise when they adopt a role and use language appropriately.</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-Support pupils’ understanding of turn-taking in talk by using a physical object such as a toy to signify whose turn it is to speak. </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-Support pupils’ understanding of listening through partner conversations. Break down what it means to listen and frequently return to this through praise. E.g. ‘Perfect partners sit calmly and face each other when they are listening’. </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-Introduce new language and sentence stems through call and repeat, ‘my turn, your turn’. </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-Support pupils to develop an awareness of the volume of their voice through modelling and chances for them to practice speaking at different levels. E.g. ‘tell your partner what you had for breakfast in a whisper … now tell me your favourite colour in a playground voice!’</a:t>
                      </a:r>
                      <a:endParaRPr sz="11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65" name="Google Shape;165;p4"/>
          <p:cNvSpPr txBox="1"/>
          <p:nvPr/>
        </p:nvSpPr>
        <p:spPr>
          <a:xfrm>
            <a:off x="6679275" y="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Reception (4-5 years old)</a:t>
            </a:r>
            <a:endParaRPr sz="1400" b="0" i="0" u="none" strike="noStrike" cap="none">
              <a:solidFill>
                <a:srgbClr val="000000"/>
              </a:solidFill>
              <a:latin typeface="Arial"/>
              <a:ea typeface="Arial"/>
              <a:cs typeface="Arial"/>
              <a:sym typeface="Arial"/>
            </a:endParaRPr>
          </a:p>
        </p:txBody>
      </p:sp>
      <p:pic>
        <p:nvPicPr>
          <p:cNvPr id="11" name="Picture 10">
            <a:extLst>
              <a:ext uri="{FF2B5EF4-FFF2-40B4-BE49-F238E27FC236}">
                <a16:creationId xmlns:a16="http://schemas.microsoft.com/office/drawing/2014/main" id="{24D6EB34-C8CC-481D-BCD6-29E8CD924778}"/>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757288" y="235947"/>
            <a:ext cx="606425" cy="5480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5"/>
          <p:cNvSpPr/>
          <p:nvPr/>
        </p:nvSpPr>
        <p:spPr>
          <a:xfrm>
            <a:off x="-98325" y="4965000"/>
            <a:ext cx="9318600" cy="254700"/>
          </a:xfrm>
          <a:prstGeom prst="rect">
            <a:avLst/>
          </a:prstGeom>
          <a:solidFill>
            <a:srgbClr val="6923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1" name="Google Shape;171;p5"/>
          <p:cNvSpPr txBox="1"/>
          <p:nvPr/>
        </p:nvSpPr>
        <p:spPr>
          <a:xfrm>
            <a:off x="201450" y="77125"/>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 sz="2500" b="1" i="1" u="none" strike="noStrike" cap="none">
                <a:solidFill>
                  <a:srgbClr val="434343"/>
                </a:solidFill>
                <a:latin typeface="Helvetica Neue"/>
                <a:ea typeface="Helvetica Neue"/>
                <a:cs typeface="Helvetica Neue"/>
                <a:sym typeface="Helvetica Neue"/>
              </a:rPr>
              <a:t>Oracy Progression Map</a:t>
            </a:r>
            <a:endParaRPr sz="25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sp>
        <p:nvSpPr>
          <p:cNvPr id="172" name="Google Shape;172;p5"/>
          <p:cNvSpPr txBox="1"/>
          <p:nvPr/>
        </p:nvSpPr>
        <p:spPr>
          <a:xfrm>
            <a:off x="211500" y="296750"/>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r>
              <a:rPr lang="en" sz="1400" b="1" i="1" u="none" strike="noStrike" cap="none">
                <a:solidFill>
                  <a:srgbClr val="434343"/>
                </a:solidFill>
                <a:latin typeface="Helvetica Neue"/>
                <a:ea typeface="Helvetica Neue"/>
                <a:cs typeface="Helvetica Neue"/>
                <a:sym typeface="Helvetica Neue"/>
              </a:rPr>
              <a:t>Key skills to teach</a:t>
            </a: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graphicFrame>
        <p:nvGraphicFramePr>
          <p:cNvPr id="173" name="Google Shape;173;p5"/>
          <p:cNvGraphicFramePr/>
          <p:nvPr/>
        </p:nvGraphicFramePr>
        <p:xfrm>
          <a:off x="211500" y="894800"/>
          <a:ext cx="6428600" cy="2164050"/>
        </p:xfrm>
        <a:graphic>
          <a:graphicData uri="http://schemas.openxmlformats.org/drawingml/2006/table">
            <a:tbl>
              <a:tblPr>
                <a:noFill/>
                <a:tableStyleId>{70782315-244D-4B25-839F-CDA95BA2DB79}</a:tableStyleId>
              </a:tblPr>
              <a:tblGrid>
                <a:gridCol w="1607150">
                  <a:extLst>
                    <a:ext uri="{9D8B030D-6E8A-4147-A177-3AD203B41FA5}">
                      <a16:colId xmlns:a16="http://schemas.microsoft.com/office/drawing/2014/main" val="20000"/>
                    </a:ext>
                  </a:extLst>
                </a:gridCol>
                <a:gridCol w="1607150">
                  <a:extLst>
                    <a:ext uri="{9D8B030D-6E8A-4147-A177-3AD203B41FA5}">
                      <a16:colId xmlns:a16="http://schemas.microsoft.com/office/drawing/2014/main" val="20001"/>
                    </a:ext>
                  </a:extLst>
                </a:gridCol>
                <a:gridCol w="1607150">
                  <a:extLst>
                    <a:ext uri="{9D8B030D-6E8A-4147-A177-3AD203B41FA5}">
                      <a16:colId xmlns:a16="http://schemas.microsoft.com/office/drawing/2014/main" val="20002"/>
                    </a:ext>
                  </a:extLst>
                </a:gridCol>
                <a:gridCol w="1607150">
                  <a:extLst>
                    <a:ext uri="{9D8B030D-6E8A-4147-A177-3AD203B41FA5}">
                      <a16:colId xmlns:a16="http://schemas.microsoft.com/office/drawing/2014/main" val="20003"/>
                    </a:ext>
                  </a:extLst>
                </a:gridCol>
              </a:tblGrid>
              <a:tr h="1507650">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Physical</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use the appropriate tone of voice in different contexts. E.g. speaking calmly when resolving an issue</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speak clearly and confidently in a range of contexts</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Linguistic</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use vocabulary specific to the topic at hand</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take opportunities to try out new language.</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conjunctions to organise and sequence ideas e.g. firstly, secondly, finally.</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Cognitive</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offer reasons for opinions</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disagree with someone else’s opinion politely.</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explain ideas and events in chronological order.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ask a question when they haven’t understood</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dirty="0">
                          <a:solidFill>
                            <a:srgbClr val="434343"/>
                          </a:solidFill>
                          <a:latin typeface="Helvetica Neue"/>
                          <a:ea typeface="Helvetica Neue"/>
                          <a:cs typeface="Helvetica Neue"/>
                          <a:sym typeface="Helvetica Neue"/>
                        </a:rPr>
                        <a:t>Social and emotional</a:t>
                      </a:r>
                      <a:endParaRPr sz="1000" b="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chemeClr val="dk1"/>
                          </a:solidFill>
                          <a:latin typeface="Helvetica Neue"/>
                          <a:ea typeface="Helvetica Neue"/>
                          <a:cs typeface="Helvetica Neue"/>
                          <a:sym typeface="Helvetica Neue"/>
                        </a:rPr>
                        <a:t>To listen to others and be willing to change their mind based on what they have heard</a:t>
                      </a:r>
                      <a:endParaRPr sz="100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chemeClr val="dk1"/>
                          </a:solidFill>
                          <a:latin typeface="Helvetica Neue"/>
                          <a:ea typeface="Helvetica Neue"/>
                          <a:cs typeface="Helvetica Neue"/>
                          <a:sym typeface="Helvetica Neue"/>
                        </a:rPr>
                        <a:t>-To organise group discussions independently of an adult.</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74" name="Google Shape;174;p5"/>
          <p:cNvSpPr txBox="1"/>
          <p:nvPr/>
        </p:nvSpPr>
        <p:spPr>
          <a:xfrm>
            <a:off x="6693750" y="5099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Example outcomes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175" name="Google Shape;175;p5"/>
          <p:cNvGraphicFramePr/>
          <p:nvPr/>
        </p:nvGraphicFramePr>
        <p:xfrm>
          <a:off x="6741025" y="906250"/>
          <a:ext cx="2202975" cy="2164050"/>
        </p:xfrm>
        <a:graphic>
          <a:graphicData uri="http://schemas.openxmlformats.org/drawingml/2006/table">
            <a:tbl>
              <a:tblPr>
                <a:noFill/>
                <a:tableStyleId>{70782315-244D-4B25-839F-CDA95BA2DB79}</a:tableStyleId>
              </a:tblPr>
              <a:tblGrid>
                <a:gridCol w="2202975">
                  <a:extLst>
                    <a:ext uri="{9D8B030D-6E8A-4147-A177-3AD203B41FA5}">
                      <a16:colId xmlns:a16="http://schemas.microsoft.com/office/drawing/2014/main" val="20000"/>
                    </a:ext>
                  </a:extLst>
                </a:gridCol>
              </a:tblGrid>
              <a:tr h="216405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chemeClr val="dk1"/>
                          </a:solidFill>
                          <a:latin typeface="Helvetica Neue"/>
                          <a:ea typeface="Helvetica Neue"/>
                          <a:cs typeface="Helvetica Neue"/>
                          <a:sym typeface="Helvetica Neue"/>
                        </a:rPr>
                        <a:t>-To take part in a small group discussion without an adult.</a:t>
                      </a:r>
                      <a:endParaRPr sz="100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chemeClr val="dk1"/>
                          </a:solidFill>
                          <a:latin typeface="Helvetica Neue"/>
                          <a:ea typeface="Helvetica Neue"/>
                          <a:cs typeface="Helvetica Neue"/>
                          <a:sym typeface="Helvetica Neue"/>
                        </a:rPr>
                        <a:t>-To be filmed speaking and use this for reflection</a:t>
                      </a:r>
                      <a:endParaRPr sz="100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chemeClr val="dk1"/>
                          </a:solidFill>
                          <a:latin typeface="Helvetica Neue"/>
                          <a:ea typeface="Helvetica Neue"/>
                          <a:cs typeface="Helvetica Neue"/>
                          <a:sym typeface="Helvetica Neue"/>
                        </a:rPr>
                        <a:t>-To speak in front of a larger audience e.g. during an assembly.</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76" name="Google Shape;176;p5"/>
          <p:cNvSpPr txBox="1"/>
          <p:nvPr/>
        </p:nvSpPr>
        <p:spPr>
          <a:xfrm>
            <a:off x="201450" y="30588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Teaching ideas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177" name="Google Shape;177;p5"/>
          <p:cNvGraphicFramePr/>
          <p:nvPr/>
        </p:nvGraphicFramePr>
        <p:xfrm>
          <a:off x="205750" y="3366175"/>
          <a:ext cx="8732500" cy="1402050"/>
        </p:xfrm>
        <a:graphic>
          <a:graphicData uri="http://schemas.openxmlformats.org/drawingml/2006/table">
            <a:tbl>
              <a:tblPr>
                <a:noFill/>
                <a:tableStyleId>{70782315-244D-4B25-839F-CDA95BA2DB79}</a:tableStyleId>
              </a:tblPr>
              <a:tblGrid>
                <a:gridCol w="8732500">
                  <a:extLst>
                    <a:ext uri="{9D8B030D-6E8A-4147-A177-3AD203B41FA5}">
                      <a16:colId xmlns:a16="http://schemas.microsoft.com/office/drawing/2014/main" val="20000"/>
                    </a:ext>
                  </a:extLst>
                </a:gridCol>
              </a:tblGrid>
              <a:tr h="1203425">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-Introduce pupils to different protocols to scaffold turn-taking e.g. putting a thumb in when they want to speak, or taking turns passing talk around a circle.</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-Use visual aids to support pupils’ awareness of talk e.g. using counters to represent contributions to a discussion or passing wool from speaker to speaker to show how contributions in a conversation should link to each other.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-As a teacher, explicitly model your own use of questions to clarify your understanding, e.g. ‘I didn’t understand that so I’m going to ask a question to help me. What did you mean by X?’</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-Introduce pupils to the roles of the ‘builder’ and ‘challenger’. Equip pupils with sentence stems to fulfil each role.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-Draw pupils’ attention to the role that listening has in developing understanding. E.g. ‘Now that we have heard that, has anyone changed their mind?’ </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78" name="Google Shape;178;p5"/>
          <p:cNvSpPr txBox="1"/>
          <p:nvPr/>
        </p:nvSpPr>
        <p:spPr>
          <a:xfrm>
            <a:off x="7136475" y="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Year 1 (5-6 years old)</a:t>
            </a:r>
            <a:endParaRPr sz="1400" b="0" i="0" u="none" strike="noStrike" cap="none">
              <a:solidFill>
                <a:srgbClr val="000000"/>
              </a:solidFill>
              <a:latin typeface="Arial"/>
              <a:ea typeface="Arial"/>
              <a:cs typeface="Arial"/>
              <a:sym typeface="Arial"/>
            </a:endParaRPr>
          </a:p>
        </p:txBody>
      </p:sp>
      <p:pic>
        <p:nvPicPr>
          <p:cNvPr id="11" name="Picture 10">
            <a:extLst>
              <a:ext uri="{FF2B5EF4-FFF2-40B4-BE49-F238E27FC236}">
                <a16:creationId xmlns:a16="http://schemas.microsoft.com/office/drawing/2014/main" id="{B6F06713-6FE5-4D3D-86B4-55E23D1B2B5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757288" y="235947"/>
            <a:ext cx="606425" cy="54800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6"/>
          <p:cNvSpPr/>
          <p:nvPr/>
        </p:nvSpPr>
        <p:spPr>
          <a:xfrm>
            <a:off x="-98325" y="4965000"/>
            <a:ext cx="9318600" cy="254700"/>
          </a:xfrm>
          <a:prstGeom prst="rect">
            <a:avLst/>
          </a:prstGeom>
          <a:solidFill>
            <a:srgbClr val="6923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4" name="Google Shape;184;p6"/>
          <p:cNvSpPr txBox="1"/>
          <p:nvPr/>
        </p:nvSpPr>
        <p:spPr>
          <a:xfrm>
            <a:off x="201450" y="77125"/>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 sz="2500" b="1" i="1" u="none" strike="noStrike" cap="none">
                <a:solidFill>
                  <a:srgbClr val="434343"/>
                </a:solidFill>
                <a:latin typeface="Helvetica Neue"/>
                <a:ea typeface="Helvetica Neue"/>
                <a:cs typeface="Helvetica Neue"/>
                <a:sym typeface="Helvetica Neue"/>
              </a:rPr>
              <a:t>Oracy Progression Map</a:t>
            </a:r>
            <a:endParaRPr sz="25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sp>
        <p:nvSpPr>
          <p:cNvPr id="185" name="Google Shape;185;p6"/>
          <p:cNvSpPr txBox="1"/>
          <p:nvPr/>
        </p:nvSpPr>
        <p:spPr>
          <a:xfrm>
            <a:off x="211500" y="296750"/>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r>
              <a:rPr lang="en" sz="1400" b="1" i="1" u="none" strike="noStrike" cap="none">
                <a:solidFill>
                  <a:srgbClr val="434343"/>
                </a:solidFill>
                <a:latin typeface="Helvetica Neue"/>
                <a:ea typeface="Helvetica Neue"/>
                <a:cs typeface="Helvetica Neue"/>
                <a:sym typeface="Helvetica Neue"/>
              </a:rPr>
              <a:t>Key skills to teach</a:t>
            </a: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graphicFrame>
        <p:nvGraphicFramePr>
          <p:cNvPr id="186" name="Google Shape;186;p6"/>
          <p:cNvGraphicFramePr/>
          <p:nvPr/>
        </p:nvGraphicFramePr>
        <p:xfrm>
          <a:off x="211500" y="894800"/>
          <a:ext cx="6428600" cy="2164050"/>
        </p:xfrm>
        <a:graphic>
          <a:graphicData uri="http://schemas.openxmlformats.org/drawingml/2006/table">
            <a:tbl>
              <a:tblPr>
                <a:noFill/>
                <a:tableStyleId>{70782315-244D-4B25-839F-CDA95BA2DB79}</a:tableStyleId>
              </a:tblPr>
              <a:tblGrid>
                <a:gridCol w="1607150">
                  <a:extLst>
                    <a:ext uri="{9D8B030D-6E8A-4147-A177-3AD203B41FA5}">
                      <a16:colId xmlns:a16="http://schemas.microsoft.com/office/drawing/2014/main" val="20000"/>
                    </a:ext>
                  </a:extLst>
                </a:gridCol>
                <a:gridCol w="1607150">
                  <a:extLst>
                    <a:ext uri="{9D8B030D-6E8A-4147-A177-3AD203B41FA5}">
                      <a16:colId xmlns:a16="http://schemas.microsoft.com/office/drawing/2014/main" val="20001"/>
                    </a:ext>
                  </a:extLst>
                </a:gridCol>
                <a:gridCol w="1607150">
                  <a:extLst>
                    <a:ext uri="{9D8B030D-6E8A-4147-A177-3AD203B41FA5}">
                      <a16:colId xmlns:a16="http://schemas.microsoft.com/office/drawing/2014/main" val="20002"/>
                    </a:ext>
                  </a:extLst>
                </a:gridCol>
                <a:gridCol w="1607150">
                  <a:extLst>
                    <a:ext uri="{9D8B030D-6E8A-4147-A177-3AD203B41FA5}">
                      <a16:colId xmlns:a16="http://schemas.microsoft.com/office/drawing/2014/main" val="20003"/>
                    </a:ext>
                  </a:extLst>
                </a:gridCol>
              </a:tblGrid>
              <a:tr h="1507650">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Physical</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use gesture to support the delivery of ideas e.g. gesturing towards someone if referencing their idea, or counting off ideas on their fingers as they say them. </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Linguistic</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adapt how they speak in different situations according to audience.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use sentence stems to signal when they are building on or challenging others’ ideas.</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Cognitive</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ask questions to find out more about a subject.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build on others’ ideas in discussions.</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make connections between what has been said and their own and others’ experiences.</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dirty="0">
                          <a:solidFill>
                            <a:srgbClr val="434343"/>
                          </a:solidFill>
                          <a:latin typeface="Helvetica Neue"/>
                          <a:ea typeface="Helvetica Neue"/>
                          <a:cs typeface="Helvetica Neue"/>
                          <a:sym typeface="Helvetica Neue"/>
                        </a:rPr>
                        <a:t>Social and emotional</a:t>
                      </a:r>
                      <a:endParaRPr sz="1000" b="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develop an awareness of audience e.g. what might interest a certain group. </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be aware of others who have not spoken and to invite them into discussion.</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-Confident delivery of short pre-</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prepared material.</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87" name="Google Shape;187;p6"/>
          <p:cNvSpPr txBox="1"/>
          <p:nvPr/>
        </p:nvSpPr>
        <p:spPr>
          <a:xfrm>
            <a:off x="6693750" y="5099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Example outcomes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188" name="Google Shape;188;p6"/>
          <p:cNvGraphicFramePr/>
          <p:nvPr/>
        </p:nvGraphicFramePr>
        <p:xfrm>
          <a:off x="6741025" y="906250"/>
          <a:ext cx="2202975" cy="2164050"/>
        </p:xfrm>
        <a:graphic>
          <a:graphicData uri="http://schemas.openxmlformats.org/drawingml/2006/table">
            <a:tbl>
              <a:tblPr>
                <a:noFill/>
                <a:tableStyleId>{70782315-244D-4B25-839F-CDA95BA2DB79}</a:tableStyleId>
              </a:tblPr>
              <a:tblGrid>
                <a:gridCol w="2202975">
                  <a:extLst>
                    <a:ext uri="{9D8B030D-6E8A-4147-A177-3AD203B41FA5}">
                      <a16:colId xmlns:a16="http://schemas.microsoft.com/office/drawing/2014/main" val="20000"/>
                    </a:ext>
                  </a:extLst>
                </a:gridCol>
              </a:tblGrid>
              <a:tr h="216405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-Speak to unfamiliar people with real purpose e.g. asking questions to a museum curator or having a conversation with a visitor in the classroom.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-Participate in a short ‘show and tell’ session.</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89" name="Google Shape;189;p6"/>
          <p:cNvSpPr txBox="1"/>
          <p:nvPr/>
        </p:nvSpPr>
        <p:spPr>
          <a:xfrm>
            <a:off x="201450" y="30588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Teaching ideas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190" name="Google Shape;190;p6"/>
          <p:cNvGraphicFramePr/>
          <p:nvPr/>
        </p:nvGraphicFramePr>
        <p:xfrm>
          <a:off x="205750" y="3366175"/>
          <a:ext cx="8732500" cy="1402050"/>
        </p:xfrm>
        <a:graphic>
          <a:graphicData uri="http://schemas.openxmlformats.org/drawingml/2006/table">
            <a:tbl>
              <a:tblPr>
                <a:noFill/>
                <a:tableStyleId>{70782315-244D-4B25-839F-CDA95BA2DB79}</a:tableStyleId>
              </a:tblPr>
              <a:tblGrid>
                <a:gridCol w="8732500">
                  <a:extLst>
                    <a:ext uri="{9D8B030D-6E8A-4147-A177-3AD203B41FA5}">
                      <a16:colId xmlns:a16="http://schemas.microsoft.com/office/drawing/2014/main" val="20000"/>
                    </a:ext>
                  </a:extLst>
                </a:gridCol>
              </a:tblGrid>
              <a:tr h="1203425">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-Introduce sentence stems with accompanying gestures to support meaning for both speaker and their audience. E.g. linking fingers together for ‘linking to’ and holding up one finger to emphasise their first point.</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-Create different role play scenarios which enable pupils to practice speaking in different contexts e.g. having tea with the Queen, talking to sibling, talking to a neighbour or a friend on the playground.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-Play games which encourage pupils to elaborate on their ideas, e.g. ‘tell me more’ or ‘just a minute’.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-Use hot-seating and question tennis to develop pupils’ questioning skills.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-Praise pupils who invite others into discussions and as a class develop ideas for how this can be done, e.g. saying their name, asking them a question, turning to them. </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91" name="Google Shape;191;p6"/>
          <p:cNvSpPr txBox="1"/>
          <p:nvPr/>
        </p:nvSpPr>
        <p:spPr>
          <a:xfrm>
            <a:off x="7136475" y="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Year 2 (6-7 years old)</a:t>
            </a:r>
            <a:endParaRPr sz="1400" b="0" i="0" u="none" strike="noStrike" cap="none">
              <a:solidFill>
                <a:srgbClr val="000000"/>
              </a:solidFill>
              <a:latin typeface="Arial"/>
              <a:ea typeface="Arial"/>
              <a:cs typeface="Arial"/>
              <a:sym typeface="Arial"/>
            </a:endParaRPr>
          </a:p>
        </p:txBody>
      </p:sp>
      <p:pic>
        <p:nvPicPr>
          <p:cNvPr id="11" name="Picture 10">
            <a:extLst>
              <a:ext uri="{FF2B5EF4-FFF2-40B4-BE49-F238E27FC236}">
                <a16:creationId xmlns:a16="http://schemas.microsoft.com/office/drawing/2014/main" id="{9818AE22-7215-4C20-9E84-54E57690A13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757288" y="235947"/>
            <a:ext cx="606425" cy="54800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7"/>
          <p:cNvSpPr/>
          <p:nvPr/>
        </p:nvSpPr>
        <p:spPr>
          <a:xfrm>
            <a:off x="-98325" y="4965000"/>
            <a:ext cx="9318600" cy="254700"/>
          </a:xfrm>
          <a:prstGeom prst="rect">
            <a:avLst/>
          </a:prstGeom>
          <a:solidFill>
            <a:srgbClr val="6923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7" name="Google Shape;197;p7"/>
          <p:cNvSpPr txBox="1"/>
          <p:nvPr/>
        </p:nvSpPr>
        <p:spPr>
          <a:xfrm>
            <a:off x="201450" y="77125"/>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 sz="2500" b="1" i="1" u="none" strike="noStrike" cap="none">
                <a:solidFill>
                  <a:srgbClr val="434343"/>
                </a:solidFill>
                <a:latin typeface="Helvetica Neue"/>
                <a:ea typeface="Helvetica Neue"/>
                <a:cs typeface="Helvetica Neue"/>
                <a:sym typeface="Helvetica Neue"/>
              </a:rPr>
              <a:t>Oracy Progression Map</a:t>
            </a:r>
            <a:endParaRPr sz="25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sp>
        <p:nvSpPr>
          <p:cNvPr id="198" name="Google Shape;198;p7"/>
          <p:cNvSpPr txBox="1"/>
          <p:nvPr/>
        </p:nvSpPr>
        <p:spPr>
          <a:xfrm>
            <a:off x="211500" y="296750"/>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r>
              <a:rPr lang="en" sz="1400" b="1" i="1" u="none" strike="noStrike" cap="none">
                <a:solidFill>
                  <a:srgbClr val="434343"/>
                </a:solidFill>
                <a:latin typeface="Helvetica Neue"/>
                <a:ea typeface="Helvetica Neue"/>
                <a:cs typeface="Helvetica Neue"/>
                <a:sym typeface="Helvetica Neue"/>
              </a:rPr>
              <a:t>Key skills to teach</a:t>
            </a: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graphicFrame>
        <p:nvGraphicFramePr>
          <p:cNvPr id="199" name="Google Shape;199;p7"/>
          <p:cNvGraphicFramePr/>
          <p:nvPr/>
        </p:nvGraphicFramePr>
        <p:xfrm>
          <a:off x="211500" y="894800"/>
          <a:ext cx="6428600" cy="2164050"/>
        </p:xfrm>
        <a:graphic>
          <a:graphicData uri="http://schemas.openxmlformats.org/drawingml/2006/table">
            <a:tbl>
              <a:tblPr>
                <a:noFill/>
                <a:tableStyleId>{70782315-244D-4B25-839F-CDA95BA2DB79}</a:tableStyleId>
              </a:tblPr>
              <a:tblGrid>
                <a:gridCol w="1607150">
                  <a:extLst>
                    <a:ext uri="{9D8B030D-6E8A-4147-A177-3AD203B41FA5}">
                      <a16:colId xmlns:a16="http://schemas.microsoft.com/office/drawing/2014/main" val="20000"/>
                    </a:ext>
                  </a:extLst>
                </a:gridCol>
                <a:gridCol w="1607150">
                  <a:extLst>
                    <a:ext uri="{9D8B030D-6E8A-4147-A177-3AD203B41FA5}">
                      <a16:colId xmlns:a16="http://schemas.microsoft.com/office/drawing/2014/main" val="20001"/>
                    </a:ext>
                  </a:extLst>
                </a:gridCol>
                <a:gridCol w="1607150">
                  <a:extLst>
                    <a:ext uri="{9D8B030D-6E8A-4147-A177-3AD203B41FA5}">
                      <a16:colId xmlns:a16="http://schemas.microsoft.com/office/drawing/2014/main" val="20002"/>
                    </a:ext>
                  </a:extLst>
                </a:gridCol>
                <a:gridCol w="1607150">
                  <a:extLst>
                    <a:ext uri="{9D8B030D-6E8A-4147-A177-3AD203B41FA5}">
                      <a16:colId xmlns:a16="http://schemas.microsoft.com/office/drawing/2014/main" val="20003"/>
                    </a:ext>
                  </a:extLst>
                </a:gridCol>
              </a:tblGrid>
              <a:tr h="2067025">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Physical</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deliberately vary tone of voice in order to convey meaning. E.g. speaking authoritatively during an expert talk or speaking with pathos when telling a sad part of a story.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consider position and posture when addressing an audience. </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dirty="0">
                          <a:solidFill>
                            <a:srgbClr val="434343"/>
                          </a:solidFill>
                          <a:latin typeface="Helvetica Neue"/>
                          <a:ea typeface="Helvetica Neue"/>
                          <a:cs typeface="Helvetica Neue"/>
                          <a:sym typeface="Helvetica Neue"/>
                        </a:rPr>
                        <a:t>Linguistic</a:t>
                      </a:r>
                      <a:endParaRPr sz="1000" b="1" i="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be able to use specialist language to describe their own and others’ talk.</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use specialist vocabulary. </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make precise language choices e.g. instead of describing a cake as ‘nice’ using ‘delectable’.</a:t>
                      </a:r>
                      <a:endParaRPr sz="1000" u="none" strike="noStrike" cap="none" dirty="0">
                        <a:solidFill>
                          <a:srgbClr val="434343"/>
                        </a:solidFill>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Cognitive</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offer opinions that aren’t their own.</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reflect on discussions and identify how to improve.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be able to summarise a discussion.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reach shared agreement in discussions.</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endParaRPr sz="1000" u="none" strike="noStrike" cap="none">
                        <a:solidFill>
                          <a:srgbClr val="434343"/>
                        </a:solidFill>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dirty="0">
                          <a:solidFill>
                            <a:srgbClr val="434343"/>
                          </a:solidFill>
                          <a:latin typeface="Helvetica Neue"/>
                          <a:ea typeface="Helvetica Neue"/>
                          <a:cs typeface="Helvetica Neue"/>
                          <a:sym typeface="Helvetica Neue"/>
                        </a:rPr>
                        <a:t>Social and emotional</a:t>
                      </a:r>
                      <a:endParaRPr sz="1000" b="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adapt the content of their speech for a specific audience. </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speak with confidence in front of an audience. </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00" name="Google Shape;200;p7"/>
          <p:cNvSpPr txBox="1"/>
          <p:nvPr/>
        </p:nvSpPr>
        <p:spPr>
          <a:xfrm>
            <a:off x="6693750" y="5099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Example outcomes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201" name="Google Shape;201;p7"/>
          <p:cNvGraphicFramePr/>
          <p:nvPr/>
        </p:nvGraphicFramePr>
        <p:xfrm>
          <a:off x="6741025" y="906250"/>
          <a:ext cx="2202975" cy="2164050"/>
        </p:xfrm>
        <a:graphic>
          <a:graphicData uri="http://schemas.openxmlformats.org/drawingml/2006/table">
            <a:tbl>
              <a:tblPr>
                <a:noFill/>
                <a:tableStyleId>{70782315-244D-4B25-839F-CDA95BA2DB79}</a:tableStyleId>
              </a:tblPr>
              <a:tblGrid>
                <a:gridCol w="2202975">
                  <a:extLst>
                    <a:ext uri="{9D8B030D-6E8A-4147-A177-3AD203B41FA5}">
                      <a16:colId xmlns:a16="http://schemas.microsoft.com/office/drawing/2014/main" val="20000"/>
                    </a:ext>
                  </a:extLst>
                </a:gridCol>
              </a:tblGrid>
              <a:tr h="216405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-Take on an expert role e.g. to deliver a talk or speech as an astrologist or archaeologist.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-Become a storyteller for an authentic audience.</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-Present to an audience of older or younger students.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-Chair a discussion.</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-Hold a class meeting.</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02" name="Google Shape;202;p7"/>
          <p:cNvSpPr txBox="1"/>
          <p:nvPr/>
        </p:nvSpPr>
        <p:spPr>
          <a:xfrm>
            <a:off x="201450" y="30588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Teaching ideas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203" name="Google Shape;203;p7"/>
          <p:cNvGraphicFramePr/>
          <p:nvPr/>
        </p:nvGraphicFramePr>
        <p:xfrm>
          <a:off x="205750" y="3366175"/>
          <a:ext cx="8732500" cy="1249650"/>
        </p:xfrm>
        <a:graphic>
          <a:graphicData uri="http://schemas.openxmlformats.org/drawingml/2006/table">
            <a:tbl>
              <a:tblPr>
                <a:noFill/>
                <a:tableStyleId>{70782315-244D-4B25-839F-CDA95BA2DB79}</a:tableStyleId>
              </a:tblPr>
              <a:tblGrid>
                <a:gridCol w="8732500">
                  <a:extLst>
                    <a:ext uri="{9D8B030D-6E8A-4147-A177-3AD203B41FA5}">
                      <a16:colId xmlns:a16="http://schemas.microsoft.com/office/drawing/2014/main" val="20000"/>
                    </a:ext>
                  </a:extLst>
                </a:gridCol>
              </a:tblGrid>
              <a:tr h="1203425">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-Expose students to a range of models for talk, e.g. by meeting an expert or watching a talk online. Unpick why each speaker is successful</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-Develop a shared language to describe talk in the classroom through creating a class set of ‘discussion guidelines’. These can be used as success criteria to support pupils to reflect on their discussions.</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-Introduce ‘Talk Detectives’ to support pupils to reflect on their talk and raise pupils’ awareness of what makes good discussion.</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-Scaffold pupils’ summaries by allocating one student in a trio discussion the role of the ‘silent summariser’. While the other members of the trio discuss an idea, the silent summariser must remain quiet, listen and then feedback the main points at the end of the discussion.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-Play ‘articulate’ with specialist subject vocabulary. </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04" name="Google Shape;204;p7"/>
          <p:cNvSpPr txBox="1"/>
          <p:nvPr/>
        </p:nvSpPr>
        <p:spPr>
          <a:xfrm>
            <a:off x="7136475" y="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Year 3 (7-8 years old)</a:t>
            </a:r>
            <a:endParaRPr sz="1400" b="0" i="0" u="none" strike="noStrike" cap="none">
              <a:solidFill>
                <a:srgbClr val="000000"/>
              </a:solidFill>
              <a:latin typeface="Arial"/>
              <a:ea typeface="Arial"/>
              <a:cs typeface="Arial"/>
              <a:sym typeface="Arial"/>
            </a:endParaRPr>
          </a:p>
        </p:txBody>
      </p:sp>
      <p:pic>
        <p:nvPicPr>
          <p:cNvPr id="11" name="Picture 10">
            <a:extLst>
              <a:ext uri="{FF2B5EF4-FFF2-40B4-BE49-F238E27FC236}">
                <a16:creationId xmlns:a16="http://schemas.microsoft.com/office/drawing/2014/main" id="{28459384-B447-41E5-82DB-AA23EE591EF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757288" y="235947"/>
            <a:ext cx="606425" cy="54800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8"/>
          <p:cNvSpPr/>
          <p:nvPr/>
        </p:nvSpPr>
        <p:spPr>
          <a:xfrm>
            <a:off x="-98325" y="4965000"/>
            <a:ext cx="9318600" cy="254700"/>
          </a:xfrm>
          <a:prstGeom prst="rect">
            <a:avLst/>
          </a:prstGeom>
          <a:solidFill>
            <a:srgbClr val="6923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0" name="Google Shape;210;p8"/>
          <p:cNvSpPr txBox="1"/>
          <p:nvPr/>
        </p:nvSpPr>
        <p:spPr>
          <a:xfrm>
            <a:off x="201450" y="77125"/>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 sz="2500" b="1" i="1" u="none" strike="noStrike" cap="none">
                <a:solidFill>
                  <a:srgbClr val="434343"/>
                </a:solidFill>
                <a:latin typeface="Helvetica Neue"/>
                <a:ea typeface="Helvetica Neue"/>
                <a:cs typeface="Helvetica Neue"/>
                <a:sym typeface="Helvetica Neue"/>
              </a:rPr>
              <a:t>Oracy Progression Map</a:t>
            </a:r>
            <a:endParaRPr sz="25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sp>
        <p:nvSpPr>
          <p:cNvPr id="211" name="Google Shape;211;p8"/>
          <p:cNvSpPr txBox="1"/>
          <p:nvPr/>
        </p:nvSpPr>
        <p:spPr>
          <a:xfrm>
            <a:off x="211500" y="296750"/>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r>
              <a:rPr lang="en" sz="1400" b="1" i="1" u="none" strike="noStrike" cap="none">
                <a:solidFill>
                  <a:srgbClr val="434343"/>
                </a:solidFill>
                <a:latin typeface="Helvetica Neue"/>
                <a:ea typeface="Helvetica Neue"/>
                <a:cs typeface="Helvetica Neue"/>
                <a:sym typeface="Helvetica Neue"/>
              </a:rPr>
              <a:t>Key skills to teach</a:t>
            </a: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graphicFrame>
        <p:nvGraphicFramePr>
          <p:cNvPr id="212" name="Google Shape;212;p8"/>
          <p:cNvGraphicFramePr/>
          <p:nvPr/>
        </p:nvGraphicFramePr>
        <p:xfrm>
          <a:off x="211500" y="894800"/>
          <a:ext cx="6428600" cy="2067025"/>
        </p:xfrm>
        <a:graphic>
          <a:graphicData uri="http://schemas.openxmlformats.org/drawingml/2006/table">
            <a:tbl>
              <a:tblPr>
                <a:noFill/>
                <a:tableStyleId>{70782315-244D-4B25-839F-CDA95BA2DB79}</a:tableStyleId>
              </a:tblPr>
              <a:tblGrid>
                <a:gridCol w="1607150">
                  <a:extLst>
                    <a:ext uri="{9D8B030D-6E8A-4147-A177-3AD203B41FA5}">
                      <a16:colId xmlns:a16="http://schemas.microsoft.com/office/drawing/2014/main" val="20000"/>
                    </a:ext>
                  </a:extLst>
                </a:gridCol>
                <a:gridCol w="1607150">
                  <a:extLst>
                    <a:ext uri="{9D8B030D-6E8A-4147-A177-3AD203B41FA5}">
                      <a16:colId xmlns:a16="http://schemas.microsoft.com/office/drawing/2014/main" val="20001"/>
                    </a:ext>
                  </a:extLst>
                </a:gridCol>
                <a:gridCol w="1607150">
                  <a:extLst>
                    <a:ext uri="{9D8B030D-6E8A-4147-A177-3AD203B41FA5}">
                      <a16:colId xmlns:a16="http://schemas.microsoft.com/office/drawing/2014/main" val="20002"/>
                    </a:ext>
                  </a:extLst>
                </a:gridCol>
                <a:gridCol w="1607150">
                  <a:extLst>
                    <a:ext uri="{9D8B030D-6E8A-4147-A177-3AD203B41FA5}">
                      <a16:colId xmlns:a16="http://schemas.microsoft.com/office/drawing/2014/main" val="20003"/>
                    </a:ext>
                  </a:extLst>
                </a:gridCol>
              </a:tblGrid>
              <a:tr h="2067025">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Physical</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consider movement when addressing an audience.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use pauses for effect in presentational talk e.g. when telling an anecdote or telling a joke.</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dirty="0">
                          <a:solidFill>
                            <a:srgbClr val="434343"/>
                          </a:solidFill>
                          <a:latin typeface="Helvetica Neue"/>
                          <a:ea typeface="Helvetica Neue"/>
                          <a:cs typeface="Helvetica Neue"/>
                          <a:sym typeface="Helvetica Neue"/>
                        </a:rPr>
                        <a:t>Linguistic</a:t>
                      </a:r>
                      <a:endParaRPr sz="1000" b="1" i="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carefully consider the words and phrasing they use to express their ideas and how this supports the purpose of talk.</a:t>
                      </a:r>
                      <a:endParaRPr sz="1000" u="none" strike="noStrike" cap="none" dirty="0">
                        <a:solidFill>
                          <a:srgbClr val="434343"/>
                        </a:solidFill>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Cognitive</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be able to give supporting evidence e.g. citing a text, a previous example or a historical event.</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ask probing questions.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reflect on their own oracy skills and identify areas of strength and areas to improve. </a:t>
                      </a:r>
                      <a:endParaRPr sz="1000" u="none" strike="noStrike" cap="none">
                        <a:solidFill>
                          <a:srgbClr val="434343"/>
                        </a:solidFill>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dirty="0">
                          <a:solidFill>
                            <a:srgbClr val="434343"/>
                          </a:solidFill>
                          <a:latin typeface="Helvetica Neue"/>
                          <a:ea typeface="Helvetica Neue"/>
                          <a:cs typeface="Helvetica Neue"/>
                          <a:sym typeface="Helvetica Neue"/>
                        </a:rPr>
                        <a:t>Social and emotional</a:t>
                      </a:r>
                      <a:endParaRPr sz="1000" b="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use more natural and subtle prompts for turn taking. </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be able to empathise with an audience. </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consider the impact of their words on others when giving feedback.</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13" name="Google Shape;213;p8"/>
          <p:cNvSpPr txBox="1"/>
          <p:nvPr/>
        </p:nvSpPr>
        <p:spPr>
          <a:xfrm>
            <a:off x="6693750" y="5099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Example outcomes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214" name="Google Shape;214;p8"/>
          <p:cNvGraphicFramePr/>
          <p:nvPr/>
        </p:nvGraphicFramePr>
        <p:xfrm>
          <a:off x="6741025" y="906250"/>
          <a:ext cx="2202975" cy="2164050"/>
        </p:xfrm>
        <a:graphic>
          <a:graphicData uri="http://schemas.openxmlformats.org/drawingml/2006/table">
            <a:tbl>
              <a:tblPr>
                <a:noFill/>
                <a:tableStyleId>{70782315-244D-4B25-839F-CDA95BA2DB79}</a:tableStyleId>
              </a:tblPr>
              <a:tblGrid>
                <a:gridCol w="2202975">
                  <a:extLst>
                    <a:ext uri="{9D8B030D-6E8A-4147-A177-3AD203B41FA5}">
                      <a16:colId xmlns:a16="http://schemas.microsoft.com/office/drawing/2014/main" val="20000"/>
                    </a:ext>
                  </a:extLst>
                </a:gridCol>
              </a:tblGrid>
              <a:tr h="2067025">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use talk for a specific purpose e.g. to persuade or to entertain.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speak in front of a larger audience of adults e.g. a group of eight.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collaboratively solve a problem.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speak with an unknown adult for a specific purpose, e.g. for market research or making an order.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-Peer teaching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-Perform poetry by heart</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15" name="Google Shape;215;p8"/>
          <p:cNvSpPr txBox="1"/>
          <p:nvPr/>
        </p:nvSpPr>
        <p:spPr>
          <a:xfrm>
            <a:off x="201450" y="29826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Teaching ideas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216" name="Google Shape;216;p8"/>
          <p:cNvGraphicFramePr/>
          <p:nvPr/>
        </p:nvGraphicFramePr>
        <p:xfrm>
          <a:off x="205750" y="3366175"/>
          <a:ext cx="8732500" cy="1402050"/>
        </p:xfrm>
        <a:graphic>
          <a:graphicData uri="http://schemas.openxmlformats.org/drawingml/2006/table">
            <a:tbl>
              <a:tblPr>
                <a:noFill/>
                <a:tableStyleId>{70782315-244D-4B25-839F-CDA95BA2DB79}</a:tableStyleId>
              </a:tblPr>
              <a:tblGrid>
                <a:gridCol w="8732500">
                  <a:extLst>
                    <a:ext uri="{9D8B030D-6E8A-4147-A177-3AD203B41FA5}">
                      <a16:colId xmlns:a16="http://schemas.microsoft.com/office/drawing/2014/main" val="20000"/>
                    </a:ext>
                  </a:extLst>
                </a:gridCol>
              </a:tblGrid>
              <a:tr h="1203425">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-Introduce pupils to sentence stems to cite evidence and ask probing questions.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-Teach the conventions for different types of talk, e.g. in oral storytelling using similes, metaphors, time connectives, rich description and techniques to build suspense. In a persuasive pitch using a ‘hook’ to grab the audience’s attention, rhetorical devices such list of three and rhetorical questions.</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-Create opportunities for pupils to reflect on their own oracy skills  and those of their peers, and set targets for improvement.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-Set up discussions where each pupil has key information to bring to the discussion. E.g. each pupil has read a different historical source or piece of evidence and the group needs to decide the cause of the central event.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-When using trio discussions, allocate one member of the trio the role of questioner. Their sole responsibility during the trio discussion is to ask questions of the rest of the group. </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17" name="Google Shape;217;p8"/>
          <p:cNvSpPr txBox="1"/>
          <p:nvPr/>
        </p:nvSpPr>
        <p:spPr>
          <a:xfrm>
            <a:off x="7136475" y="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Year 4 (8-9 years old)</a:t>
            </a:r>
            <a:endParaRPr sz="1400" b="0" i="0" u="none" strike="noStrike" cap="none">
              <a:solidFill>
                <a:srgbClr val="000000"/>
              </a:solidFill>
              <a:latin typeface="Arial"/>
              <a:ea typeface="Arial"/>
              <a:cs typeface="Arial"/>
              <a:sym typeface="Arial"/>
            </a:endParaRPr>
          </a:p>
        </p:txBody>
      </p:sp>
      <p:pic>
        <p:nvPicPr>
          <p:cNvPr id="11" name="Picture 10">
            <a:extLst>
              <a:ext uri="{FF2B5EF4-FFF2-40B4-BE49-F238E27FC236}">
                <a16:creationId xmlns:a16="http://schemas.microsoft.com/office/drawing/2014/main" id="{536E1A0A-8432-4A40-B215-754D95896E9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757288" y="235947"/>
            <a:ext cx="606425" cy="54800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9"/>
          <p:cNvSpPr/>
          <p:nvPr/>
        </p:nvSpPr>
        <p:spPr>
          <a:xfrm>
            <a:off x="-98325" y="4965000"/>
            <a:ext cx="9318600" cy="254700"/>
          </a:xfrm>
          <a:prstGeom prst="rect">
            <a:avLst/>
          </a:prstGeom>
          <a:solidFill>
            <a:srgbClr val="6923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9"/>
          <p:cNvSpPr txBox="1"/>
          <p:nvPr/>
        </p:nvSpPr>
        <p:spPr>
          <a:xfrm>
            <a:off x="201450" y="77125"/>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 sz="2500" b="1" i="1" u="none" strike="noStrike" cap="none">
                <a:solidFill>
                  <a:srgbClr val="434343"/>
                </a:solidFill>
                <a:latin typeface="Helvetica Neue"/>
                <a:ea typeface="Helvetica Neue"/>
                <a:cs typeface="Helvetica Neue"/>
                <a:sym typeface="Helvetica Neue"/>
              </a:rPr>
              <a:t>Oracy Progression Map</a:t>
            </a:r>
            <a:endParaRPr sz="25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sp>
        <p:nvSpPr>
          <p:cNvPr id="224" name="Google Shape;224;p9"/>
          <p:cNvSpPr txBox="1"/>
          <p:nvPr/>
        </p:nvSpPr>
        <p:spPr>
          <a:xfrm>
            <a:off x="211500" y="296750"/>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r>
              <a:rPr lang="en" sz="1400" b="1" i="1" u="none" strike="noStrike" cap="none">
                <a:solidFill>
                  <a:srgbClr val="434343"/>
                </a:solidFill>
                <a:latin typeface="Helvetica Neue"/>
                <a:ea typeface="Helvetica Neue"/>
                <a:cs typeface="Helvetica Neue"/>
                <a:sym typeface="Helvetica Neue"/>
              </a:rPr>
              <a:t>Key skills to teach</a:t>
            </a: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graphicFrame>
        <p:nvGraphicFramePr>
          <p:cNvPr id="225" name="Google Shape;225;p9"/>
          <p:cNvGraphicFramePr/>
          <p:nvPr/>
        </p:nvGraphicFramePr>
        <p:xfrm>
          <a:off x="211500" y="894800"/>
          <a:ext cx="6428600" cy="2067025"/>
        </p:xfrm>
        <a:graphic>
          <a:graphicData uri="http://schemas.openxmlformats.org/drawingml/2006/table">
            <a:tbl>
              <a:tblPr>
                <a:noFill/>
                <a:tableStyleId>{70782315-244D-4B25-839F-CDA95BA2DB79}</a:tableStyleId>
              </a:tblPr>
              <a:tblGrid>
                <a:gridCol w="1607150">
                  <a:extLst>
                    <a:ext uri="{9D8B030D-6E8A-4147-A177-3AD203B41FA5}">
                      <a16:colId xmlns:a16="http://schemas.microsoft.com/office/drawing/2014/main" val="20000"/>
                    </a:ext>
                  </a:extLst>
                </a:gridCol>
                <a:gridCol w="1607150">
                  <a:extLst>
                    <a:ext uri="{9D8B030D-6E8A-4147-A177-3AD203B41FA5}">
                      <a16:colId xmlns:a16="http://schemas.microsoft.com/office/drawing/2014/main" val="20001"/>
                    </a:ext>
                  </a:extLst>
                </a:gridCol>
                <a:gridCol w="1607150">
                  <a:extLst>
                    <a:ext uri="{9D8B030D-6E8A-4147-A177-3AD203B41FA5}">
                      <a16:colId xmlns:a16="http://schemas.microsoft.com/office/drawing/2014/main" val="20002"/>
                    </a:ext>
                  </a:extLst>
                </a:gridCol>
                <a:gridCol w="1607150">
                  <a:extLst>
                    <a:ext uri="{9D8B030D-6E8A-4147-A177-3AD203B41FA5}">
                      <a16:colId xmlns:a16="http://schemas.microsoft.com/office/drawing/2014/main" val="20003"/>
                    </a:ext>
                  </a:extLst>
                </a:gridCol>
              </a:tblGrid>
              <a:tr h="2067025">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Physical</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project their voice to a large audience.</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-For gestures to become increasingly natural. </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Linguistic</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use an increasingly sophisticated range of sentence stems with fluency and accuracy. </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dirty="0">
                          <a:solidFill>
                            <a:srgbClr val="434343"/>
                          </a:solidFill>
                          <a:latin typeface="Helvetica Neue"/>
                          <a:ea typeface="Helvetica Neue"/>
                          <a:cs typeface="Helvetica Neue"/>
                          <a:sym typeface="Helvetica Neue"/>
                        </a:rPr>
                        <a:t>Cognitive</a:t>
                      </a:r>
                      <a:endParaRPr sz="1000" b="1" i="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be able to draw upon knowledge of the world to support their own point of view and explore different perspectives.</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identify when a discussion is going off topic and to be able to bring it back on track.</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dirty="0">
                          <a:solidFill>
                            <a:srgbClr val="434343"/>
                          </a:solidFill>
                          <a:latin typeface="Helvetica Neue"/>
                          <a:ea typeface="Helvetica Neue"/>
                          <a:cs typeface="Helvetica Neue"/>
                          <a:sym typeface="Helvetica Neue"/>
                        </a:rPr>
                        <a:t>Social and emotional</a:t>
                      </a:r>
                      <a:endParaRPr sz="1000" b="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-Listening for extended periods of time. </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speak with flair and passion. </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26" name="Google Shape;226;p9"/>
          <p:cNvSpPr txBox="1"/>
          <p:nvPr/>
        </p:nvSpPr>
        <p:spPr>
          <a:xfrm>
            <a:off x="6693750" y="5099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Example outcomes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227" name="Google Shape;227;p9"/>
          <p:cNvGraphicFramePr/>
          <p:nvPr>
            <p:extLst>
              <p:ext uri="{D42A27DB-BD31-4B8C-83A1-F6EECF244321}">
                <p14:modId xmlns:p14="http://schemas.microsoft.com/office/powerpoint/2010/main" val="853952387"/>
              </p:ext>
            </p:extLst>
          </p:nvPr>
        </p:nvGraphicFramePr>
        <p:xfrm>
          <a:off x="6741025" y="906250"/>
          <a:ext cx="2202975" cy="2067025"/>
        </p:xfrm>
        <a:graphic>
          <a:graphicData uri="http://schemas.openxmlformats.org/drawingml/2006/table">
            <a:tbl>
              <a:tblPr>
                <a:noFill/>
                <a:tableStyleId>{70782315-244D-4B25-839F-CDA95BA2DB79}</a:tableStyleId>
              </a:tblPr>
              <a:tblGrid>
                <a:gridCol w="2202975">
                  <a:extLst>
                    <a:ext uri="{9D8B030D-6E8A-4147-A177-3AD203B41FA5}">
                      <a16:colId xmlns:a16="http://schemas.microsoft.com/office/drawing/2014/main" val="20000"/>
                    </a:ext>
                  </a:extLst>
                </a:gridCol>
              </a:tblGrid>
              <a:tr h="2067025">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-Enter a debate competition</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-BBC school report</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-Meet professionals e.g. a lawyer, an MP or councillor to ask questions about their job. </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-Compering a school talent show or event.</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-Slam poetry</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28" name="Google Shape;228;p9"/>
          <p:cNvSpPr txBox="1"/>
          <p:nvPr/>
        </p:nvSpPr>
        <p:spPr>
          <a:xfrm>
            <a:off x="201450" y="29826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Teaching ideas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229" name="Google Shape;229;p9"/>
          <p:cNvGraphicFramePr/>
          <p:nvPr/>
        </p:nvGraphicFramePr>
        <p:xfrm>
          <a:off x="205750" y="3366175"/>
          <a:ext cx="8732500" cy="1249650"/>
        </p:xfrm>
        <a:graphic>
          <a:graphicData uri="http://schemas.openxmlformats.org/drawingml/2006/table">
            <a:tbl>
              <a:tblPr>
                <a:noFill/>
                <a:tableStyleId>{70782315-244D-4B25-839F-CDA95BA2DB79}</a:tableStyleId>
              </a:tblPr>
              <a:tblGrid>
                <a:gridCol w="8732500">
                  <a:extLst>
                    <a:ext uri="{9D8B030D-6E8A-4147-A177-3AD203B41FA5}">
                      <a16:colId xmlns:a16="http://schemas.microsoft.com/office/drawing/2014/main" val="20000"/>
                    </a:ext>
                  </a:extLst>
                </a:gridCol>
              </a:tblGrid>
              <a:tr h="1203425">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-Equip students with the language to describe when a discussion has gone off track and support them to identify when this has happened e.g. by looking at transcripts or video examples. Develop sentence stems for students to bring discussions back on track e.g. ‘That might be true, however what do you think about X?’ ‘It feels a bit like we are going off topic here. Let’s get back to X’.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-Teach strategies to be able to listen for an extended period of time, e.g. note-taking or drawing visuals.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-Use vocal warm ups and diaphragm breathing exercises to support voice projection. Some examples are in the book, This is a Voice.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-Develop a bank of sentence stems which have a similar meaning to those students are already familiar with e.g. for agreement: ‘I agree and I would like to add …’ ‘I would like to echo what X said because …’ ‘I see it in a similar way to X because …’ ‘I have a similar opinion because ...’ </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30" name="Google Shape;230;p9"/>
          <p:cNvSpPr txBox="1"/>
          <p:nvPr/>
        </p:nvSpPr>
        <p:spPr>
          <a:xfrm>
            <a:off x="7136475" y="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Year 5 (9-10 years old)</a:t>
            </a:r>
            <a:endParaRPr sz="1400" b="0" i="0" u="none" strike="noStrike" cap="none">
              <a:solidFill>
                <a:srgbClr val="000000"/>
              </a:solidFill>
              <a:latin typeface="Arial"/>
              <a:ea typeface="Arial"/>
              <a:cs typeface="Arial"/>
              <a:sym typeface="Arial"/>
            </a:endParaRPr>
          </a:p>
        </p:txBody>
      </p:sp>
      <p:pic>
        <p:nvPicPr>
          <p:cNvPr id="11" name="Picture 10">
            <a:extLst>
              <a:ext uri="{FF2B5EF4-FFF2-40B4-BE49-F238E27FC236}">
                <a16:creationId xmlns:a16="http://schemas.microsoft.com/office/drawing/2014/main" id="{31062425-20EB-469E-964F-ACE9E9DA158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757288" y="235947"/>
            <a:ext cx="606425" cy="54800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10"/>
          <p:cNvSpPr/>
          <p:nvPr/>
        </p:nvSpPr>
        <p:spPr>
          <a:xfrm>
            <a:off x="-98325" y="4965000"/>
            <a:ext cx="9318600" cy="254700"/>
          </a:xfrm>
          <a:prstGeom prst="rect">
            <a:avLst/>
          </a:prstGeom>
          <a:solidFill>
            <a:srgbClr val="6923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6" name="Google Shape;236;p10"/>
          <p:cNvSpPr txBox="1"/>
          <p:nvPr/>
        </p:nvSpPr>
        <p:spPr>
          <a:xfrm>
            <a:off x="201450" y="77125"/>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 sz="2500" b="1" i="1" u="none" strike="noStrike" cap="none">
                <a:solidFill>
                  <a:srgbClr val="434343"/>
                </a:solidFill>
                <a:latin typeface="Helvetica Neue"/>
                <a:ea typeface="Helvetica Neue"/>
                <a:cs typeface="Helvetica Neue"/>
                <a:sym typeface="Helvetica Neue"/>
              </a:rPr>
              <a:t>Oracy Progression Map</a:t>
            </a:r>
            <a:endParaRPr sz="25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sp>
        <p:nvSpPr>
          <p:cNvPr id="237" name="Google Shape;237;p10"/>
          <p:cNvSpPr txBox="1"/>
          <p:nvPr/>
        </p:nvSpPr>
        <p:spPr>
          <a:xfrm>
            <a:off x="211500" y="296750"/>
            <a:ext cx="4158300" cy="172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r>
              <a:rPr lang="en" sz="1400" b="1" i="1" u="none" strike="noStrike" cap="none">
                <a:solidFill>
                  <a:srgbClr val="434343"/>
                </a:solidFill>
                <a:latin typeface="Helvetica Neue"/>
                <a:ea typeface="Helvetica Neue"/>
                <a:cs typeface="Helvetica Neue"/>
                <a:sym typeface="Helvetica Neue"/>
              </a:rPr>
              <a:t>Key skills to teach</a:t>
            </a:r>
            <a:endParaRPr sz="14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500"/>
              <a:buFont typeface="Arial"/>
              <a:buNone/>
            </a:pPr>
            <a:endParaRPr sz="2500" b="1" i="1" u="none" strike="noStrike" cap="none">
              <a:solidFill>
                <a:srgbClr val="434343"/>
              </a:solidFill>
              <a:latin typeface="Helvetica Neue"/>
              <a:ea typeface="Helvetica Neue"/>
              <a:cs typeface="Helvetica Neue"/>
              <a:sym typeface="Helvetica Neue"/>
            </a:endParaRPr>
          </a:p>
        </p:txBody>
      </p:sp>
      <p:graphicFrame>
        <p:nvGraphicFramePr>
          <p:cNvPr id="238" name="Google Shape;238;p10"/>
          <p:cNvGraphicFramePr/>
          <p:nvPr>
            <p:extLst>
              <p:ext uri="{D42A27DB-BD31-4B8C-83A1-F6EECF244321}">
                <p14:modId xmlns:p14="http://schemas.microsoft.com/office/powerpoint/2010/main" val="2255747894"/>
              </p:ext>
            </p:extLst>
          </p:nvPr>
        </p:nvGraphicFramePr>
        <p:xfrm>
          <a:off x="211500" y="894800"/>
          <a:ext cx="6428600" cy="2067025"/>
        </p:xfrm>
        <a:graphic>
          <a:graphicData uri="http://schemas.openxmlformats.org/drawingml/2006/table">
            <a:tbl>
              <a:tblPr>
                <a:noFill/>
                <a:tableStyleId>{70782315-244D-4B25-839F-CDA95BA2DB79}</a:tableStyleId>
              </a:tblPr>
              <a:tblGrid>
                <a:gridCol w="1607150">
                  <a:extLst>
                    <a:ext uri="{9D8B030D-6E8A-4147-A177-3AD203B41FA5}">
                      <a16:colId xmlns:a16="http://schemas.microsoft.com/office/drawing/2014/main" val="20000"/>
                    </a:ext>
                  </a:extLst>
                </a:gridCol>
                <a:gridCol w="1607150">
                  <a:extLst>
                    <a:ext uri="{9D8B030D-6E8A-4147-A177-3AD203B41FA5}">
                      <a16:colId xmlns:a16="http://schemas.microsoft.com/office/drawing/2014/main" val="20001"/>
                    </a:ext>
                  </a:extLst>
                </a:gridCol>
                <a:gridCol w="1607150">
                  <a:extLst>
                    <a:ext uri="{9D8B030D-6E8A-4147-A177-3AD203B41FA5}">
                      <a16:colId xmlns:a16="http://schemas.microsoft.com/office/drawing/2014/main" val="20002"/>
                    </a:ext>
                  </a:extLst>
                </a:gridCol>
                <a:gridCol w="1607150">
                  <a:extLst>
                    <a:ext uri="{9D8B030D-6E8A-4147-A177-3AD203B41FA5}">
                      <a16:colId xmlns:a16="http://schemas.microsoft.com/office/drawing/2014/main" val="20003"/>
                    </a:ext>
                  </a:extLst>
                </a:gridCol>
              </a:tblGrid>
              <a:tr h="2067025">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a:solidFill>
                            <a:srgbClr val="434343"/>
                          </a:solidFill>
                          <a:latin typeface="Helvetica Neue"/>
                          <a:ea typeface="Helvetica Neue"/>
                          <a:cs typeface="Helvetica Neue"/>
                          <a:sym typeface="Helvetica Neue"/>
                        </a:rPr>
                        <a:t>Physical</a:t>
                      </a:r>
                      <a:endParaRPr sz="1000" b="1" i="1"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speak fluently in front of an audience.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-To have a stage presence. </a:t>
                      </a:r>
                      <a:endParaRPr sz="10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a:solidFill>
                            <a:srgbClr val="434343"/>
                          </a:solidFill>
                          <a:latin typeface="Helvetica Neue"/>
                          <a:ea typeface="Helvetica Neue"/>
                          <a:cs typeface="Helvetica Neue"/>
                          <a:sym typeface="Helvetica Neue"/>
                        </a:rPr>
                        <a:t>-Consciously adapt tone, pace and volume of voice within a single situation.</a:t>
                      </a:r>
                      <a:endParaRPr sz="10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dirty="0">
                          <a:solidFill>
                            <a:srgbClr val="434343"/>
                          </a:solidFill>
                          <a:latin typeface="Helvetica Neue"/>
                          <a:ea typeface="Helvetica Neue"/>
                          <a:cs typeface="Helvetica Neue"/>
                          <a:sym typeface="Helvetica Neue"/>
                        </a:rPr>
                        <a:t>Linguistic</a:t>
                      </a:r>
                      <a:endParaRPr sz="1000" b="1" i="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vary sentence structures and length for effect when speaking. </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i="1" u="none" strike="noStrike" cap="none" dirty="0">
                          <a:solidFill>
                            <a:srgbClr val="434343"/>
                          </a:solidFill>
                          <a:latin typeface="Helvetica Neue"/>
                          <a:ea typeface="Helvetica Neue"/>
                          <a:cs typeface="Helvetica Neue"/>
                          <a:sym typeface="Helvetica Neue"/>
                        </a:rPr>
                        <a:t>Cognitive</a:t>
                      </a:r>
                      <a:endParaRPr sz="1000" b="1" i="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construct a detailed argument or complex narrative. </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respond to questions, citing evidence where appropriate. (</a:t>
                      </a:r>
                      <a:r>
                        <a:rPr lang="en-GB" sz="1000" u="none" strike="noStrike" cap="none" dirty="0">
                          <a:solidFill>
                            <a:srgbClr val="434343"/>
                          </a:solidFill>
                          <a:latin typeface="Helvetica Neue"/>
                          <a:ea typeface="Helvetica Neue"/>
                          <a:cs typeface="Helvetica Neue"/>
                          <a:sym typeface="Helvetica Neue"/>
                        </a:rPr>
                        <a:t>link to P.E.E)</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dirty="0">
                          <a:solidFill>
                            <a:srgbClr val="434343"/>
                          </a:solidFill>
                          <a:latin typeface="Helvetica Neue"/>
                          <a:ea typeface="Helvetica Neue"/>
                          <a:cs typeface="Helvetica Neue"/>
                          <a:sym typeface="Helvetica Neue"/>
                        </a:rPr>
                        <a:t>Social and emotional</a:t>
                      </a:r>
                      <a:endParaRPr sz="1000" b="1"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-To use humour effectively. </a:t>
                      </a:r>
                      <a:endParaRPr sz="10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000"/>
                        <a:buFont typeface="Arial"/>
                        <a:buNone/>
                      </a:pPr>
                      <a:r>
                        <a:rPr lang="en" sz="1000" u="none" strike="noStrike" cap="none" dirty="0">
                          <a:solidFill>
                            <a:srgbClr val="434343"/>
                          </a:solidFill>
                          <a:latin typeface="Helvetica Neue"/>
                          <a:ea typeface="Helvetica Neue"/>
                          <a:cs typeface="Helvetica Neue"/>
                          <a:sym typeface="Helvetica Neue"/>
                        </a:rPr>
                        <a:t>-</a:t>
                      </a:r>
                      <a:r>
                        <a:rPr lang="en-GB" sz="1000" u="none" strike="noStrike" cap="none" dirty="0">
                          <a:solidFill>
                            <a:srgbClr val="434343"/>
                          </a:solidFill>
                          <a:latin typeface="Helvetica Neue"/>
                          <a:ea typeface="Helvetica Neue"/>
                          <a:cs typeface="Helvetica Neue"/>
                          <a:sym typeface="Helvetica Neue"/>
                        </a:rPr>
                        <a:t>To speak with flair and passion</a:t>
                      </a:r>
                      <a:endParaRPr sz="10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39" name="Google Shape;239;p10"/>
          <p:cNvSpPr txBox="1"/>
          <p:nvPr/>
        </p:nvSpPr>
        <p:spPr>
          <a:xfrm>
            <a:off x="6693750" y="5099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Example outcomes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240" name="Google Shape;240;p10"/>
          <p:cNvGraphicFramePr/>
          <p:nvPr/>
        </p:nvGraphicFramePr>
        <p:xfrm>
          <a:off x="6741025" y="906250"/>
          <a:ext cx="2202975" cy="2067025"/>
        </p:xfrm>
        <a:graphic>
          <a:graphicData uri="http://schemas.openxmlformats.org/drawingml/2006/table">
            <a:tbl>
              <a:tblPr>
                <a:noFill/>
                <a:tableStyleId>{70782315-244D-4B25-839F-CDA95BA2DB79}</a:tableStyleId>
              </a:tblPr>
              <a:tblGrid>
                <a:gridCol w="2202975">
                  <a:extLst>
                    <a:ext uri="{9D8B030D-6E8A-4147-A177-3AD203B41FA5}">
                      <a16:colId xmlns:a16="http://schemas.microsoft.com/office/drawing/2014/main" val="20000"/>
                    </a:ext>
                  </a:extLst>
                </a:gridCol>
              </a:tblGrid>
              <a:tr h="2067025">
                <a:tc>
                  <a:txBody>
                    <a:bodyPr/>
                    <a:lstStyle/>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-Give a speech to an audience of peers and adults. </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-Lead School Council</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-Mentor or teach younger students</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-Lead an assembly. </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-Act as a tour guides for prospective parents. </a:t>
                      </a:r>
                      <a:endParaRPr sz="1100" u="none" strike="noStrike" cap="none">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a:solidFill>
                            <a:srgbClr val="434343"/>
                          </a:solidFill>
                          <a:latin typeface="Helvetica Neue"/>
                          <a:ea typeface="Helvetica Neue"/>
                          <a:cs typeface="Helvetica Neue"/>
                          <a:sym typeface="Helvetica Neue"/>
                        </a:rPr>
                        <a:t>-Record their own sports commentary. </a:t>
                      </a:r>
                      <a:endParaRPr sz="1100" u="none" strike="noStrike" cap="none">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41" name="Google Shape;241;p10"/>
          <p:cNvSpPr txBox="1"/>
          <p:nvPr/>
        </p:nvSpPr>
        <p:spPr>
          <a:xfrm>
            <a:off x="201450" y="298265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Teaching ideas</a:t>
            </a:r>
            <a:endParaRPr sz="1400" b="1" i="1" u="none" strike="noStrike" cap="none">
              <a:solidFill>
                <a:srgbClr val="434343"/>
              </a:solidFill>
              <a:latin typeface="Helvetica Neue"/>
              <a:ea typeface="Helvetica Neue"/>
              <a:cs typeface="Helvetica Neue"/>
              <a:sym typeface="Helvetica Neue"/>
            </a:endParaRPr>
          </a:p>
        </p:txBody>
      </p:sp>
      <p:graphicFrame>
        <p:nvGraphicFramePr>
          <p:cNvPr id="242" name="Google Shape;242;p10"/>
          <p:cNvGraphicFramePr/>
          <p:nvPr/>
        </p:nvGraphicFramePr>
        <p:xfrm>
          <a:off x="205750" y="3366175"/>
          <a:ext cx="8732500" cy="1203425"/>
        </p:xfrm>
        <a:graphic>
          <a:graphicData uri="http://schemas.openxmlformats.org/drawingml/2006/table">
            <a:tbl>
              <a:tblPr>
                <a:noFill/>
                <a:tableStyleId>{70782315-244D-4B25-839F-CDA95BA2DB79}</a:tableStyleId>
              </a:tblPr>
              <a:tblGrid>
                <a:gridCol w="8732500">
                  <a:extLst>
                    <a:ext uri="{9D8B030D-6E8A-4147-A177-3AD203B41FA5}">
                      <a16:colId xmlns:a16="http://schemas.microsoft.com/office/drawing/2014/main" val="20000"/>
                    </a:ext>
                  </a:extLst>
                </a:gridCol>
              </a:tblGrid>
              <a:tr h="1203425">
                <a:tc>
                  <a:txBody>
                    <a:bodyPr/>
                    <a:lstStyle/>
                    <a:p>
                      <a:pPr marL="0" marR="0" lvl="0" indent="0" algn="l" rtl="0">
                        <a:lnSpc>
                          <a:spcPct val="100000"/>
                        </a:lnSpc>
                        <a:spcBef>
                          <a:spcPts val="0"/>
                        </a:spcBef>
                        <a:spcAft>
                          <a:spcPts val="0"/>
                        </a:spcAft>
                        <a:buClr>
                          <a:schemeClr val="dk1"/>
                        </a:buClr>
                        <a:buSzPts val="1100"/>
                        <a:buFont typeface="Arial"/>
                        <a:buNone/>
                      </a:pPr>
                      <a:endParaRPr sz="11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-Play games like ‘just a minute’ to practise fluency when talking about a given topic e.g. climate change. </a:t>
                      </a:r>
                      <a:endParaRPr sz="11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-Practise ‘power poses’ to explore physical aspects of speaking</a:t>
                      </a:r>
                      <a:endParaRPr sz="1100" u="none" strike="noStrike" cap="none" dirty="0">
                        <a:solidFill>
                          <a:srgbClr val="434343"/>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 sz="1100" u="none" strike="noStrike" cap="none" dirty="0">
                          <a:solidFill>
                            <a:srgbClr val="434343"/>
                          </a:solidFill>
                          <a:latin typeface="Helvetica Neue"/>
                          <a:ea typeface="Helvetica Neue"/>
                          <a:cs typeface="Helvetica Neue"/>
                          <a:sym typeface="Helvetica Neue"/>
                        </a:rPr>
                        <a:t>-Teach structures for building evidence-based arguments</a:t>
                      </a:r>
                      <a:endParaRPr sz="1100" u="none" strike="noStrike" cap="none" dirty="0">
                        <a:solidFill>
                          <a:srgbClr val="434343"/>
                        </a:solidFill>
                        <a:latin typeface="Helvetica Neue"/>
                        <a:ea typeface="Helvetica Neue"/>
                        <a:cs typeface="Helvetica Neue"/>
                        <a:sym typeface="Helvetica Neue"/>
                      </a:endParaRPr>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43" name="Google Shape;243;p10"/>
          <p:cNvSpPr txBox="1"/>
          <p:nvPr/>
        </p:nvSpPr>
        <p:spPr>
          <a:xfrm>
            <a:off x="6907875" y="0"/>
            <a:ext cx="3000000" cy="396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1" u="none" strike="noStrike" cap="none">
                <a:solidFill>
                  <a:srgbClr val="434343"/>
                </a:solidFill>
                <a:latin typeface="Helvetica Neue"/>
                <a:ea typeface="Helvetica Neue"/>
                <a:cs typeface="Helvetica Neue"/>
                <a:sym typeface="Helvetica Neue"/>
              </a:rPr>
              <a:t>Year 6 (10-11 years old)</a:t>
            </a:r>
            <a:endParaRPr sz="1400" b="0" i="0" u="none" strike="noStrike" cap="none">
              <a:solidFill>
                <a:srgbClr val="000000"/>
              </a:solidFill>
              <a:latin typeface="Arial"/>
              <a:ea typeface="Arial"/>
              <a:cs typeface="Arial"/>
              <a:sym typeface="Arial"/>
            </a:endParaRPr>
          </a:p>
        </p:txBody>
      </p:sp>
      <p:pic>
        <p:nvPicPr>
          <p:cNvPr id="11" name="Picture 10">
            <a:extLst>
              <a:ext uri="{FF2B5EF4-FFF2-40B4-BE49-F238E27FC236}">
                <a16:creationId xmlns:a16="http://schemas.microsoft.com/office/drawing/2014/main" id="{355097D0-45AA-438A-8A6F-693EF994E222}"/>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757288" y="235947"/>
            <a:ext cx="606425" cy="54800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08AEB4"/>
      </a:accent1>
      <a:accent2>
        <a:srgbClr val="69235C"/>
      </a:accent2>
      <a:accent3>
        <a:srgbClr val="9E1A54"/>
      </a:accent3>
      <a:accent4>
        <a:srgbClr val="3DCA9F"/>
      </a:accent4>
      <a:accent5>
        <a:srgbClr val="FF9300"/>
      </a:accent5>
      <a:accent6>
        <a:srgbClr val="F8CF01"/>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ef01bc0-2d59-4b73-99ef-06206516777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66DAB1F5AEA64C8485980A40897A59" ma:contentTypeVersion="15" ma:contentTypeDescription="Create a new document." ma:contentTypeScope="" ma:versionID="e72dc4da214adc82a52585b17b921f0d">
  <xsd:schema xmlns:xsd="http://www.w3.org/2001/XMLSchema" xmlns:xs="http://www.w3.org/2001/XMLSchema" xmlns:p="http://schemas.microsoft.com/office/2006/metadata/properties" xmlns:ns3="9ef01bc0-2d59-4b73-99ef-062065167771" xmlns:ns4="148ef9ae-4df2-4d6d-9683-98b5aa5db997" targetNamespace="http://schemas.microsoft.com/office/2006/metadata/properties" ma:root="true" ma:fieldsID="fc7470e5fdb8be80050be25823f4f6f2" ns3:_="" ns4:_="">
    <xsd:import namespace="9ef01bc0-2d59-4b73-99ef-062065167771"/>
    <xsd:import namespace="148ef9ae-4df2-4d6d-9683-98b5aa5db99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f01bc0-2d59-4b73-99ef-06206516777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8ef9ae-4df2-4d6d-9683-98b5aa5db99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53D439-2971-473E-B099-D7A9C9FE943F}">
  <ds:schemaRefs>
    <ds:schemaRef ds:uri="http://schemas.microsoft.com/office/2006/metadata/properties"/>
    <ds:schemaRef ds:uri="http://schemas.microsoft.com/office/2006/documentManagement/types"/>
    <ds:schemaRef ds:uri="9ef01bc0-2d59-4b73-99ef-062065167771"/>
    <ds:schemaRef ds:uri="http://purl.org/dc/dcmitype/"/>
    <ds:schemaRef ds:uri="http://schemas.openxmlformats.org/package/2006/metadata/core-properties"/>
    <ds:schemaRef ds:uri="148ef9ae-4df2-4d6d-9683-98b5aa5db997"/>
    <ds:schemaRef ds:uri="http://purl.org/dc/elements/1.1/"/>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0E2A680C-DBCF-4E48-9C44-394BDB87DB87}">
  <ds:schemaRefs>
    <ds:schemaRef ds:uri="http://schemas.microsoft.com/sharepoint/v3/contenttype/forms"/>
  </ds:schemaRefs>
</ds:datastoreItem>
</file>

<file path=customXml/itemProps3.xml><?xml version="1.0" encoding="utf-8"?>
<ds:datastoreItem xmlns:ds="http://schemas.openxmlformats.org/officeDocument/2006/customXml" ds:itemID="{E57D264F-3DB4-416C-8773-E07922ACB4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f01bc0-2d59-4b73-99ef-062065167771"/>
    <ds:schemaRef ds:uri="148ef9ae-4df2-4d6d-9683-98b5aa5db9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79</TotalTime>
  <Words>2478</Words>
  <Application>Microsoft Office PowerPoint</Application>
  <PresentationFormat>On-screen Show (16:9)</PresentationFormat>
  <Paragraphs>201</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Helvetica Neue</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O'Toole, a.</dc:creator>
  <cp:lastModifiedBy>L Gristwood</cp:lastModifiedBy>
  <cp:revision>4</cp:revision>
  <dcterms:modified xsi:type="dcterms:W3CDTF">2022-12-15T14:28:27Z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0x0101005766DAB1F5AEA64C8485980A40897A59</vt:lpwstr>
  </property>
</Properties>
</file>