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6" r:id="rId4"/>
  </p:sldMasterIdLst>
  <p:sldIdLst>
    <p:sldId id="256" r:id="rId5"/>
    <p:sldId id="264" r:id="rId6"/>
    <p:sldId id="277" r:id="rId7"/>
    <p:sldId id="257" r:id="rId8"/>
    <p:sldId id="275" r:id="rId9"/>
    <p:sldId id="276" r:id="rId10"/>
    <p:sldId id="260" r:id="rId11"/>
    <p:sldId id="274" r:id="rId12"/>
    <p:sldId id="265" r:id="rId13"/>
    <p:sldId id="26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707"/>
  </p:normalViewPr>
  <p:slideViewPr>
    <p:cSldViewPr snapToGrid="0" snapToObjects="1">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C637B-C50F-4AD7-B2F2-D7BFEE15BF8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DDFBDEA-5B43-4D5C-BD5A-BC28327F5B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DE2DFA9-87EF-4890-91BE-43B695FCAA00}"/>
              </a:ext>
            </a:extLst>
          </p:cNvPr>
          <p:cNvSpPr>
            <a:spLocks noGrp="1"/>
          </p:cNvSpPr>
          <p:nvPr>
            <p:ph type="dt" sz="half" idx="10"/>
          </p:nvPr>
        </p:nvSpPr>
        <p:spPr/>
        <p:txBody>
          <a:bodyPr/>
          <a:lstStyle/>
          <a:p>
            <a:fld id="{76969C88-B244-455D-A017-012B25B1ACDD}" type="datetimeFigureOut">
              <a:rPr lang="en-US" smtClean="0"/>
              <a:t>1/22/2024</a:t>
            </a:fld>
            <a:endParaRPr lang="en-US"/>
          </a:p>
        </p:txBody>
      </p:sp>
      <p:sp>
        <p:nvSpPr>
          <p:cNvPr id="5" name="Footer Placeholder 4">
            <a:extLst>
              <a:ext uri="{FF2B5EF4-FFF2-40B4-BE49-F238E27FC236}">
                <a16:creationId xmlns:a16="http://schemas.microsoft.com/office/drawing/2014/main" id="{01BE33A8-8ADC-46AB-BB63-581FAB7B1E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552D10-4338-42C6-8CF1-D2B517FFD14A}"/>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4191995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1FAA2-5FD3-4CCB-8D2C-738DFBDA200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D958D14-6C24-4178-AA7C-BE3CBE253DB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1593A61-21B7-4CB7-A9A4-4AAA8F37AAB2}"/>
              </a:ext>
            </a:extLst>
          </p:cNvPr>
          <p:cNvSpPr>
            <a:spLocks noGrp="1"/>
          </p:cNvSpPr>
          <p:nvPr>
            <p:ph type="dt" sz="half" idx="10"/>
          </p:nvPr>
        </p:nvSpPr>
        <p:spPr/>
        <p:txBody>
          <a:bodyPr/>
          <a:lstStyle/>
          <a:p>
            <a:fld id="{76969C88-B244-455D-A017-012B25B1ACDD}" type="datetimeFigureOut">
              <a:rPr lang="en-US" smtClean="0"/>
              <a:t>1/22/2024</a:t>
            </a:fld>
            <a:endParaRPr lang="en-US"/>
          </a:p>
        </p:txBody>
      </p:sp>
      <p:sp>
        <p:nvSpPr>
          <p:cNvPr id="5" name="Footer Placeholder 4">
            <a:extLst>
              <a:ext uri="{FF2B5EF4-FFF2-40B4-BE49-F238E27FC236}">
                <a16:creationId xmlns:a16="http://schemas.microsoft.com/office/drawing/2014/main" id="{D678E990-3852-4846-B799-5DD24BA20E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C666BE-6DDD-477B-9779-0C84075DC5BF}"/>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843412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D9B3429-FCD1-4784-B3FD-F1EAE5C9194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9124236-4950-4865-AF9F-9BF7C6AAC97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A945AF-F063-479B-B694-119F287A9A0D}"/>
              </a:ext>
            </a:extLst>
          </p:cNvPr>
          <p:cNvSpPr>
            <a:spLocks noGrp="1"/>
          </p:cNvSpPr>
          <p:nvPr>
            <p:ph type="dt" sz="half" idx="10"/>
          </p:nvPr>
        </p:nvSpPr>
        <p:spPr/>
        <p:txBody>
          <a:bodyPr/>
          <a:lstStyle/>
          <a:p>
            <a:fld id="{76969C88-B244-455D-A017-012B25B1ACDD}" type="datetimeFigureOut">
              <a:rPr lang="en-US" smtClean="0"/>
              <a:t>1/22/2024</a:t>
            </a:fld>
            <a:endParaRPr lang="en-US"/>
          </a:p>
        </p:txBody>
      </p:sp>
      <p:sp>
        <p:nvSpPr>
          <p:cNvPr id="5" name="Footer Placeholder 4">
            <a:extLst>
              <a:ext uri="{FF2B5EF4-FFF2-40B4-BE49-F238E27FC236}">
                <a16:creationId xmlns:a16="http://schemas.microsoft.com/office/drawing/2014/main" id="{B9943F94-207D-4789-A39B-2D48B872AF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1C1B8D-8192-4B5D-AC32-203AAA95141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85500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41DA2-AC4E-42C4-B4B9-A04E95169E2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7C22983-C7DF-4F3C-A82A-0AE415220FC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305B189-4EF6-4AEA-9EEB-B3EB1370563B}"/>
              </a:ext>
            </a:extLst>
          </p:cNvPr>
          <p:cNvSpPr>
            <a:spLocks noGrp="1"/>
          </p:cNvSpPr>
          <p:nvPr>
            <p:ph type="dt" sz="half" idx="10"/>
          </p:nvPr>
        </p:nvSpPr>
        <p:spPr/>
        <p:txBody>
          <a:bodyPr/>
          <a:lstStyle/>
          <a:p>
            <a:fld id="{76969C88-B244-455D-A017-012B25B1ACDD}" type="datetimeFigureOut">
              <a:rPr lang="en-US" smtClean="0"/>
              <a:t>1/22/2024</a:t>
            </a:fld>
            <a:endParaRPr lang="en-US"/>
          </a:p>
        </p:txBody>
      </p:sp>
      <p:sp>
        <p:nvSpPr>
          <p:cNvPr id="5" name="Footer Placeholder 4">
            <a:extLst>
              <a:ext uri="{FF2B5EF4-FFF2-40B4-BE49-F238E27FC236}">
                <a16:creationId xmlns:a16="http://schemas.microsoft.com/office/drawing/2014/main" id="{BBE6AC8D-CF17-45AF-AFAB-3CD9334074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2C7BF4-A419-4811-89BB-BC066106D67F}"/>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523384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E0CAE-3900-4565-AAA7-E2B43D7DEA2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F863E1F-1750-4037-B066-A86DBF0B14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C4DDBA2-85A2-4A76-AA2E-23775825FB90}"/>
              </a:ext>
            </a:extLst>
          </p:cNvPr>
          <p:cNvSpPr>
            <a:spLocks noGrp="1"/>
          </p:cNvSpPr>
          <p:nvPr>
            <p:ph type="dt" sz="half" idx="10"/>
          </p:nvPr>
        </p:nvSpPr>
        <p:spPr/>
        <p:txBody>
          <a:bodyPr/>
          <a:lstStyle/>
          <a:p>
            <a:fld id="{76969C88-B244-455D-A017-012B25B1ACDD}" type="datetimeFigureOut">
              <a:rPr lang="en-US" smtClean="0"/>
              <a:t>1/22/2024</a:t>
            </a:fld>
            <a:endParaRPr lang="en-US"/>
          </a:p>
        </p:txBody>
      </p:sp>
      <p:sp>
        <p:nvSpPr>
          <p:cNvPr id="5" name="Footer Placeholder 4">
            <a:extLst>
              <a:ext uri="{FF2B5EF4-FFF2-40B4-BE49-F238E27FC236}">
                <a16:creationId xmlns:a16="http://schemas.microsoft.com/office/drawing/2014/main" id="{0FB13D91-8E45-48AC-A7C5-675D429BE5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DCC2E8-501F-455C-B4F0-D9D960CAC403}"/>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63986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B04B3-7087-49E6-B1D4-F8B74E85BB6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291E7C-1AFD-4F00-8B13-96A6ACF681C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646CFE0-59B1-4A36-BB75-60B96EAA233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7A260ED-A21D-4879-AE55-34F54440AC99}"/>
              </a:ext>
            </a:extLst>
          </p:cNvPr>
          <p:cNvSpPr>
            <a:spLocks noGrp="1"/>
          </p:cNvSpPr>
          <p:nvPr>
            <p:ph type="dt" sz="half" idx="10"/>
          </p:nvPr>
        </p:nvSpPr>
        <p:spPr/>
        <p:txBody>
          <a:bodyPr/>
          <a:lstStyle/>
          <a:p>
            <a:fld id="{76969C88-B244-455D-A017-012B25B1ACDD}" type="datetimeFigureOut">
              <a:rPr lang="en-US" smtClean="0"/>
              <a:t>1/22/2024</a:t>
            </a:fld>
            <a:endParaRPr lang="en-US"/>
          </a:p>
        </p:txBody>
      </p:sp>
      <p:sp>
        <p:nvSpPr>
          <p:cNvPr id="6" name="Footer Placeholder 5">
            <a:extLst>
              <a:ext uri="{FF2B5EF4-FFF2-40B4-BE49-F238E27FC236}">
                <a16:creationId xmlns:a16="http://schemas.microsoft.com/office/drawing/2014/main" id="{39339448-A654-441C-BC4F-0D3F5E0553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C95E0F-C9C9-4B3C-A075-4B2BA87291CB}"/>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237360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0F5635-47F3-4EDD-A885-0B360402A1E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31F2284-4A4A-46E4-AE86-EC520AFBB6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1374C3E-5464-431F-BD59-B29B8DED95E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07DFA46-CEFF-4451-8C3B-5FFDDCAF75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AB4A853-6776-4F4B-B6E5-C2AEB34735D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1FA665B-CB88-4D78-A720-C6B124B7B175}"/>
              </a:ext>
            </a:extLst>
          </p:cNvPr>
          <p:cNvSpPr>
            <a:spLocks noGrp="1"/>
          </p:cNvSpPr>
          <p:nvPr>
            <p:ph type="dt" sz="half" idx="10"/>
          </p:nvPr>
        </p:nvSpPr>
        <p:spPr/>
        <p:txBody>
          <a:bodyPr/>
          <a:lstStyle/>
          <a:p>
            <a:fld id="{76969C88-B244-455D-A017-012B25B1ACDD}" type="datetimeFigureOut">
              <a:rPr lang="en-US" smtClean="0"/>
              <a:t>1/22/2024</a:t>
            </a:fld>
            <a:endParaRPr lang="en-US"/>
          </a:p>
        </p:txBody>
      </p:sp>
      <p:sp>
        <p:nvSpPr>
          <p:cNvPr id="8" name="Footer Placeholder 7">
            <a:extLst>
              <a:ext uri="{FF2B5EF4-FFF2-40B4-BE49-F238E27FC236}">
                <a16:creationId xmlns:a16="http://schemas.microsoft.com/office/drawing/2014/main" id="{57AFBA6F-DC97-480A-89D9-324F2237FEA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460FCC-16D6-4F6B-8D2A-EDF42A469E3A}"/>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776223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0C76D-4263-497E-B332-101F9A4A03D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D855A18-E3FE-420A-894A-5E686DD5CE1D}"/>
              </a:ext>
            </a:extLst>
          </p:cNvPr>
          <p:cNvSpPr>
            <a:spLocks noGrp="1"/>
          </p:cNvSpPr>
          <p:nvPr>
            <p:ph type="dt" sz="half" idx="10"/>
          </p:nvPr>
        </p:nvSpPr>
        <p:spPr/>
        <p:txBody>
          <a:bodyPr/>
          <a:lstStyle/>
          <a:p>
            <a:fld id="{76969C88-B244-455D-A017-012B25B1ACDD}" type="datetimeFigureOut">
              <a:rPr lang="en-US" smtClean="0"/>
              <a:t>1/22/2024</a:t>
            </a:fld>
            <a:endParaRPr lang="en-US"/>
          </a:p>
        </p:txBody>
      </p:sp>
      <p:sp>
        <p:nvSpPr>
          <p:cNvPr id="4" name="Footer Placeholder 3">
            <a:extLst>
              <a:ext uri="{FF2B5EF4-FFF2-40B4-BE49-F238E27FC236}">
                <a16:creationId xmlns:a16="http://schemas.microsoft.com/office/drawing/2014/main" id="{BBEE6F22-1AF5-4E64-A71E-098AEE49E09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B5ABA95-4EBE-4A40-A7D7-98B408CEDCB5}"/>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655514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E2FBCD-01C3-4DCA-9872-C0F3212EC7CE}"/>
              </a:ext>
            </a:extLst>
          </p:cNvPr>
          <p:cNvSpPr>
            <a:spLocks noGrp="1"/>
          </p:cNvSpPr>
          <p:nvPr>
            <p:ph type="dt" sz="half" idx="10"/>
          </p:nvPr>
        </p:nvSpPr>
        <p:spPr/>
        <p:txBody>
          <a:bodyPr/>
          <a:lstStyle/>
          <a:p>
            <a:fld id="{76969C88-B244-455D-A017-012B25B1ACDD}" type="datetimeFigureOut">
              <a:rPr lang="en-US" smtClean="0"/>
              <a:t>1/22/2024</a:t>
            </a:fld>
            <a:endParaRPr lang="en-US"/>
          </a:p>
        </p:txBody>
      </p:sp>
      <p:sp>
        <p:nvSpPr>
          <p:cNvPr id="3" name="Footer Placeholder 2">
            <a:extLst>
              <a:ext uri="{FF2B5EF4-FFF2-40B4-BE49-F238E27FC236}">
                <a16:creationId xmlns:a16="http://schemas.microsoft.com/office/drawing/2014/main" id="{1078BC16-E785-4513-94E6-2036BC42595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B02AB5E-6543-4846-9E99-F79100BDE8CC}"/>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305537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4A618-B9A0-4D81-9CDE-5FE38E32DE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E1E156F-ABDA-4062-B112-5B8957F9E2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3D68D04-ABB0-4AAF-B27E-7FB0ADD94A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8B19288-F253-4E51-AF4D-CCF2F68B4B15}"/>
              </a:ext>
            </a:extLst>
          </p:cNvPr>
          <p:cNvSpPr>
            <a:spLocks noGrp="1"/>
          </p:cNvSpPr>
          <p:nvPr>
            <p:ph type="dt" sz="half" idx="10"/>
          </p:nvPr>
        </p:nvSpPr>
        <p:spPr/>
        <p:txBody>
          <a:bodyPr/>
          <a:lstStyle/>
          <a:p>
            <a:fld id="{76969C88-B244-455D-A017-012B25B1ACDD}" type="datetimeFigureOut">
              <a:rPr lang="en-US" smtClean="0"/>
              <a:t>1/22/2024</a:t>
            </a:fld>
            <a:endParaRPr lang="en-US"/>
          </a:p>
        </p:txBody>
      </p:sp>
      <p:sp>
        <p:nvSpPr>
          <p:cNvPr id="6" name="Footer Placeholder 5">
            <a:extLst>
              <a:ext uri="{FF2B5EF4-FFF2-40B4-BE49-F238E27FC236}">
                <a16:creationId xmlns:a16="http://schemas.microsoft.com/office/drawing/2014/main" id="{E314C020-0A64-41C2-99C1-AA9888F86C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B5119D-36F3-42E7-AFA8-BE179BA8FCD6}"/>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433549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F7B51-1459-49C1-9C43-7AA215848A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6DBE535-9DB5-4C74-8BF1-531DAD25E2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F6913B2-896A-45CF-9409-9D78D58C98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4542842-9B44-4169-B36D-0273A9E382A1}"/>
              </a:ext>
            </a:extLst>
          </p:cNvPr>
          <p:cNvSpPr>
            <a:spLocks noGrp="1"/>
          </p:cNvSpPr>
          <p:nvPr>
            <p:ph type="dt" sz="half" idx="10"/>
          </p:nvPr>
        </p:nvSpPr>
        <p:spPr/>
        <p:txBody>
          <a:bodyPr/>
          <a:lstStyle/>
          <a:p>
            <a:fld id="{76969C88-B244-455D-A017-012B25B1ACDD}" type="datetimeFigureOut">
              <a:rPr lang="en-US" smtClean="0"/>
              <a:t>1/22/2024</a:t>
            </a:fld>
            <a:endParaRPr lang="en-US"/>
          </a:p>
        </p:txBody>
      </p:sp>
      <p:sp>
        <p:nvSpPr>
          <p:cNvPr id="6" name="Footer Placeholder 5">
            <a:extLst>
              <a:ext uri="{FF2B5EF4-FFF2-40B4-BE49-F238E27FC236}">
                <a16:creationId xmlns:a16="http://schemas.microsoft.com/office/drawing/2014/main" id="{0C90E0C4-9368-4B38-AE41-ECF52AA8A3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61CA5A-F759-46E7-B0FC-04FABA946CE6}"/>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815083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CD16871-4033-4294-BCF3-1757532FE4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38758C0-72C9-4FAB-B74A-11A1FC2B85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1993D6-2B5A-47A5-BB31-5207D8B690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969C88-B244-455D-A017-012B25B1ACDD}" type="datetimeFigureOut">
              <a:rPr lang="en-US" smtClean="0"/>
              <a:pPr/>
              <a:t>1/22/2024</a:t>
            </a:fld>
            <a:endParaRPr lang="en-US"/>
          </a:p>
        </p:txBody>
      </p:sp>
      <p:sp>
        <p:nvSpPr>
          <p:cNvPr id="5" name="Footer Placeholder 4">
            <a:extLst>
              <a:ext uri="{FF2B5EF4-FFF2-40B4-BE49-F238E27FC236}">
                <a16:creationId xmlns:a16="http://schemas.microsoft.com/office/drawing/2014/main" id="{3663F54A-99ED-4393-B46D-EB8E91938D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31DC123-4255-42AC-A4BB-3E6C0199387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CE569E-9B7C-4CB9-AB80-C0841F922CFF}" type="slidenum">
              <a:rPr lang="en-US" smtClean="0"/>
              <a:pPr/>
              <a:t>‹#›</a:t>
            </a:fld>
            <a:endParaRPr lang="en-US"/>
          </a:p>
        </p:txBody>
      </p:sp>
    </p:spTree>
    <p:extLst>
      <p:ext uri="{BB962C8B-B14F-4D97-AF65-F5344CB8AC3E}">
        <p14:creationId xmlns:p14="http://schemas.microsoft.com/office/powerpoint/2010/main" val="3570235454"/>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2B5CEA5-F610-654E-8A31-399302F23774}"/>
              </a:ext>
            </a:extLst>
          </p:cNvPr>
          <p:cNvSpPr>
            <a:spLocks noGrp="1"/>
          </p:cNvSpPr>
          <p:nvPr>
            <p:ph type="subTitle" idx="1"/>
          </p:nvPr>
        </p:nvSpPr>
        <p:spPr>
          <a:xfrm>
            <a:off x="4216399" y="3830319"/>
            <a:ext cx="4571999" cy="1524000"/>
          </a:xfrm>
        </p:spPr>
        <p:txBody>
          <a:bodyPr>
            <a:normAutofit/>
          </a:bodyPr>
          <a:lstStyle/>
          <a:p>
            <a:pPr algn="l"/>
            <a:r>
              <a:rPr lang="en-GB" dirty="0"/>
              <a:t>Parents information </a:t>
            </a:r>
          </a:p>
        </p:txBody>
      </p:sp>
      <p:sp>
        <p:nvSpPr>
          <p:cNvPr id="5" name="Title 4">
            <a:extLst>
              <a:ext uri="{FF2B5EF4-FFF2-40B4-BE49-F238E27FC236}">
                <a16:creationId xmlns:a16="http://schemas.microsoft.com/office/drawing/2014/main" id="{FEBBB7AD-A896-4EF1-A646-E2DA0CE0E3B7}"/>
              </a:ext>
            </a:extLst>
          </p:cNvPr>
          <p:cNvSpPr>
            <a:spLocks noGrp="1"/>
          </p:cNvSpPr>
          <p:nvPr>
            <p:ph type="ctrTitle"/>
          </p:nvPr>
        </p:nvSpPr>
        <p:spPr>
          <a:xfrm>
            <a:off x="241738" y="1122363"/>
            <a:ext cx="11719034" cy="2387600"/>
          </a:xfrm>
        </p:spPr>
        <p:txBody>
          <a:bodyPr/>
          <a:lstStyle/>
          <a:p>
            <a:r>
              <a:rPr lang="en-GB" dirty="0"/>
              <a:t>Year 4 Multiplication Tables Check</a:t>
            </a:r>
          </a:p>
        </p:txBody>
      </p:sp>
    </p:spTree>
    <p:extLst>
      <p:ext uri="{BB962C8B-B14F-4D97-AF65-F5344CB8AC3E}">
        <p14:creationId xmlns:p14="http://schemas.microsoft.com/office/powerpoint/2010/main" val="69909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269C6-8D61-2342-994E-A66A95D29DBB}"/>
              </a:ext>
            </a:extLst>
          </p:cNvPr>
          <p:cNvSpPr>
            <a:spLocks noGrp="1"/>
          </p:cNvSpPr>
          <p:nvPr>
            <p:ph type="title"/>
          </p:nvPr>
        </p:nvSpPr>
        <p:spPr/>
        <p:txBody>
          <a:bodyPr/>
          <a:lstStyle/>
          <a:p>
            <a:r>
              <a:rPr lang="en-GB" dirty="0"/>
              <a:t>Example- this is very similar to the MTC.</a:t>
            </a:r>
          </a:p>
        </p:txBody>
      </p:sp>
      <p:sp>
        <p:nvSpPr>
          <p:cNvPr id="3" name="Content Placeholder 2">
            <a:extLst>
              <a:ext uri="{FF2B5EF4-FFF2-40B4-BE49-F238E27FC236}">
                <a16:creationId xmlns:a16="http://schemas.microsoft.com/office/drawing/2014/main" id="{2961A793-FE4F-3046-A360-BE3F856E3627}"/>
              </a:ext>
            </a:extLst>
          </p:cNvPr>
          <p:cNvSpPr>
            <a:spLocks noGrp="1"/>
          </p:cNvSpPr>
          <p:nvPr>
            <p:ph idx="1"/>
          </p:nvPr>
        </p:nvSpPr>
        <p:spPr/>
        <p:txBody>
          <a:bodyPr/>
          <a:lstStyle/>
          <a:p>
            <a:pPr marL="0" indent="0">
              <a:buNone/>
            </a:pPr>
            <a:r>
              <a:rPr lang="en-GB" dirty="0"/>
              <a:t>TTRS Sound Check</a:t>
            </a:r>
          </a:p>
          <a:p>
            <a:pPr marL="0" indent="0">
              <a:buNone/>
            </a:pPr>
            <a:endParaRPr lang="en-GB" dirty="0"/>
          </a:p>
        </p:txBody>
      </p:sp>
      <p:pic>
        <p:nvPicPr>
          <p:cNvPr id="4" name="Picture 3">
            <a:extLst>
              <a:ext uri="{FF2B5EF4-FFF2-40B4-BE49-F238E27FC236}">
                <a16:creationId xmlns:a16="http://schemas.microsoft.com/office/drawing/2014/main" id="{8FD4C808-3530-4198-966C-46116C4DE650}"/>
              </a:ext>
            </a:extLst>
          </p:cNvPr>
          <p:cNvPicPr>
            <a:picLocks noChangeAspect="1"/>
          </p:cNvPicPr>
          <p:nvPr/>
        </p:nvPicPr>
        <p:blipFill>
          <a:blip r:embed="rId2"/>
          <a:stretch>
            <a:fillRect/>
          </a:stretch>
        </p:blipFill>
        <p:spPr>
          <a:xfrm>
            <a:off x="239697" y="2529703"/>
            <a:ext cx="12192000" cy="3647260"/>
          </a:xfrm>
          <a:prstGeom prst="rect">
            <a:avLst/>
          </a:prstGeom>
        </p:spPr>
      </p:pic>
    </p:spTree>
    <p:extLst>
      <p:ext uri="{BB962C8B-B14F-4D97-AF65-F5344CB8AC3E}">
        <p14:creationId xmlns:p14="http://schemas.microsoft.com/office/powerpoint/2010/main" val="3016327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10031-1B21-844E-A4B0-84A95A3BEDD4}"/>
              </a:ext>
            </a:extLst>
          </p:cNvPr>
          <p:cNvSpPr>
            <a:spLocks noGrp="1"/>
          </p:cNvSpPr>
          <p:nvPr>
            <p:ph type="title"/>
          </p:nvPr>
        </p:nvSpPr>
        <p:spPr>
          <a:xfrm>
            <a:off x="838200" y="365125"/>
            <a:ext cx="10515600" cy="1325563"/>
          </a:xfrm>
        </p:spPr>
        <p:txBody>
          <a:bodyPr/>
          <a:lstStyle/>
          <a:p>
            <a:r>
              <a:rPr lang="en-GB" dirty="0"/>
              <a:t>Why are times tables important?</a:t>
            </a:r>
          </a:p>
        </p:txBody>
      </p:sp>
      <p:sp>
        <p:nvSpPr>
          <p:cNvPr id="3" name="Content Placeholder 2">
            <a:extLst>
              <a:ext uri="{FF2B5EF4-FFF2-40B4-BE49-F238E27FC236}">
                <a16:creationId xmlns:a16="http://schemas.microsoft.com/office/drawing/2014/main" id="{C8B1C6B0-48E9-5440-AD67-2406ECC5E52B}"/>
              </a:ext>
            </a:extLst>
          </p:cNvPr>
          <p:cNvSpPr>
            <a:spLocks noGrp="1"/>
          </p:cNvSpPr>
          <p:nvPr>
            <p:ph idx="1"/>
          </p:nvPr>
        </p:nvSpPr>
        <p:spPr/>
        <p:txBody>
          <a:bodyPr>
            <a:normAutofit/>
          </a:bodyPr>
          <a:lstStyle/>
          <a:p>
            <a:pPr marL="0" indent="0">
              <a:buNone/>
            </a:pPr>
            <a:r>
              <a:rPr lang="en-GB" sz="4000" dirty="0"/>
              <a:t>Times tables support children and under pin everything within Maths </a:t>
            </a:r>
            <a:r>
              <a:rPr lang="en-GB" sz="4000" dirty="0" err="1"/>
              <a:t>eg.</a:t>
            </a:r>
            <a:r>
              <a:rPr lang="en-GB" sz="4000" dirty="0"/>
              <a:t> telling the time, fractions. </a:t>
            </a:r>
          </a:p>
          <a:p>
            <a:pPr marL="0" indent="0">
              <a:buNone/>
            </a:pPr>
            <a:endParaRPr lang="en-GB" sz="4000" dirty="0"/>
          </a:p>
          <a:p>
            <a:pPr marL="0" indent="0">
              <a:buNone/>
            </a:pPr>
            <a:r>
              <a:rPr lang="en-GB" sz="4000" dirty="0"/>
              <a:t>It is vital that all children know their multiplication facts up to 12 x 12 by the end of Year 4. </a:t>
            </a:r>
          </a:p>
        </p:txBody>
      </p:sp>
    </p:spTree>
    <p:extLst>
      <p:ext uri="{BB962C8B-B14F-4D97-AF65-F5344CB8AC3E}">
        <p14:creationId xmlns:p14="http://schemas.microsoft.com/office/powerpoint/2010/main" val="3942570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CC57E-9ECB-455C-8B00-B6A0E058298B}"/>
              </a:ext>
            </a:extLst>
          </p:cNvPr>
          <p:cNvSpPr>
            <a:spLocks noGrp="1"/>
          </p:cNvSpPr>
          <p:nvPr>
            <p:ph type="title"/>
          </p:nvPr>
        </p:nvSpPr>
        <p:spPr/>
        <p:txBody>
          <a:bodyPr/>
          <a:lstStyle/>
          <a:p>
            <a:r>
              <a:rPr lang="en-GB" dirty="0"/>
              <a:t>Which times tables should my child know?</a:t>
            </a:r>
          </a:p>
        </p:txBody>
      </p:sp>
      <p:pic>
        <p:nvPicPr>
          <p:cNvPr id="4" name="Content Placeholder 3">
            <a:extLst>
              <a:ext uri="{FF2B5EF4-FFF2-40B4-BE49-F238E27FC236}">
                <a16:creationId xmlns:a16="http://schemas.microsoft.com/office/drawing/2014/main" id="{A8BC1A95-E452-46D3-A40C-1F35F5501BEA}"/>
              </a:ext>
            </a:extLst>
          </p:cNvPr>
          <p:cNvPicPr>
            <a:picLocks noGrp="1" noChangeAspect="1"/>
          </p:cNvPicPr>
          <p:nvPr>
            <p:ph idx="1"/>
          </p:nvPr>
        </p:nvPicPr>
        <p:blipFill>
          <a:blip r:embed="rId2"/>
          <a:stretch>
            <a:fillRect/>
          </a:stretch>
        </p:blipFill>
        <p:spPr>
          <a:xfrm>
            <a:off x="3780361" y="1690688"/>
            <a:ext cx="4134242" cy="2259875"/>
          </a:xfrm>
          <a:prstGeom prst="rect">
            <a:avLst/>
          </a:prstGeom>
        </p:spPr>
      </p:pic>
    </p:spTree>
    <p:extLst>
      <p:ext uri="{BB962C8B-B14F-4D97-AF65-F5344CB8AC3E}">
        <p14:creationId xmlns:p14="http://schemas.microsoft.com/office/powerpoint/2010/main" val="3930127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357A2-DD98-3E44-9A3C-3F720AA47363}"/>
              </a:ext>
            </a:extLst>
          </p:cNvPr>
          <p:cNvSpPr>
            <a:spLocks noGrp="1"/>
          </p:cNvSpPr>
          <p:nvPr>
            <p:ph type="title"/>
          </p:nvPr>
        </p:nvSpPr>
        <p:spPr/>
        <p:txBody>
          <a:bodyPr/>
          <a:lstStyle/>
          <a:p>
            <a:r>
              <a:rPr lang="en-GB" dirty="0"/>
              <a:t>The Multiplication Tables Check:</a:t>
            </a:r>
          </a:p>
        </p:txBody>
      </p:sp>
      <p:sp>
        <p:nvSpPr>
          <p:cNvPr id="3" name="Content Placeholder 2">
            <a:extLst>
              <a:ext uri="{FF2B5EF4-FFF2-40B4-BE49-F238E27FC236}">
                <a16:creationId xmlns:a16="http://schemas.microsoft.com/office/drawing/2014/main" id="{A2E825E6-D2DC-C341-884D-EB3424637CF0}"/>
              </a:ext>
            </a:extLst>
          </p:cNvPr>
          <p:cNvSpPr>
            <a:spLocks noGrp="1"/>
          </p:cNvSpPr>
          <p:nvPr>
            <p:ph idx="1"/>
          </p:nvPr>
        </p:nvSpPr>
        <p:spPr>
          <a:xfrm>
            <a:off x="838200" y="1562470"/>
            <a:ext cx="10515600" cy="4820575"/>
          </a:xfrm>
        </p:spPr>
        <p:txBody>
          <a:bodyPr>
            <a:normAutofit/>
          </a:bodyPr>
          <a:lstStyle/>
          <a:p>
            <a:pPr marL="0" indent="0">
              <a:buNone/>
            </a:pPr>
            <a:r>
              <a:rPr lang="en-GB" sz="3200" dirty="0"/>
              <a:t>The purpose of the check is to determine whether your child can fluently recall their times tables up to 12, which is essential for future success in mathematics. It will also help us (at school) to identify if your child may need additional support.</a:t>
            </a:r>
          </a:p>
          <a:p>
            <a:pPr marL="0" indent="0">
              <a:buNone/>
            </a:pPr>
            <a:endParaRPr lang="en-GB" sz="3200" dirty="0"/>
          </a:p>
          <a:p>
            <a:pPr marL="0" indent="0">
              <a:buNone/>
            </a:pPr>
            <a:r>
              <a:rPr lang="en-GB" sz="3200" dirty="0"/>
              <a:t>The test is </a:t>
            </a:r>
            <a:r>
              <a:rPr lang="en-GB" sz="3200" b="1" dirty="0"/>
              <a:t>statutory</a:t>
            </a:r>
            <a:r>
              <a:rPr lang="en-GB" sz="3200" dirty="0"/>
              <a:t> for all Year 4 pupils in Primary School in the UK.</a:t>
            </a:r>
          </a:p>
        </p:txBody>
      </p:sp>
    </p:spTree>
    <p:extLst>
      <p:ext uri="{BB962C8B-B14F-4D97-AF65-F5344CB8AC3E}">
        <p14:creationId xmlns:p14="http://schemas.microsoft.com/office/powerpoint/2010/main" val="2509242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1A22B-6F58-4B21-9747-69634FA800F8}"/>
              </a:ext>
            </a:extLst>
          </p:cNvPr>
          <p:cNvSpPr>
            <a:spLocks noGrp="1"/>
          </p:cNvSpPr>
          <p:nvPr>
            <p:ph type="title"/>
          </p:nvPr>
        </p:nvSpPr>
        <p:spPr>
          <a:xfrm>
            <a:off x="743607" y="30271"/>
            <a:ext cx="10515600" cy="1325563"/>
          </a:xfrm>
        </p:spPr>
        <p:txBody>
          <a:bodyPr/>
          <a:lstStyle/>
          <a:p>
            <a:r>
              <a:rPr lang="en-GB" dirty="0"/>
              <a:t>What is it?</a:t>
            </a:r>
          </a:p>
        </p:txBody>
      </p:sp>
      <p:sp>
        <p:nvSpPr>
          <p:cNvPr id="3" name="Content Placeholder 2">
            <a:extLst>
              <a:ext uri="{FF2B5EF4-FFF2-40B4-BE49-F238E27FC236}">
                <a16:creationId xmlns:a16="http://schemas.microsoft.com/office/drawing/2014/main" id="{BDBEE9BC-4697-495A-A3C7-8F78D78FA36B}"/>
              </a:ext>
            </a:extLst>
          </p:cNvPr>
          <p:cNvSpPr>
            <a:spLocks noGrp="1"/>
          </p:cNvSpPr>
          <p:nvPr>
            <p:ph idx="1"/>
          </p:nvPr>
        </p:nvSpPr>
        <p:spPr>
          <a:xfrm>
            <a:off x="838200" y="949912"/>
            <a:ext cx="10515600" cy="5227052"/>
          </a:xfrm>
        </p:spPr>
        <p:txBody>
          <a:bodyPr/>
          <a:lstStyle/>
          <a:p>
            <a:pPr marL="0" indent="0">
              <a:buNone/>
            </a:pPr>
            <a:r>
              <a:rPr lang="en-GB" dirty="0"/>
              <a:t>It is an </a:t>
            </a:r>
            <a:r>
              <a:rPr lang="en-GB" b="1" dirty="0"/>
              <a:t>on-screen</a:t>
            </a:r>
            <a:r>
              <a:rPr lang="en-GB" dirty="0"/>
              <a:t> check consisting of 25 times table questions. Your child will be able to answer 3 practice questions before taking the actual check. They will then have 6 seconds to answer each question. On average, the check should take no longer than 5 minutes to complete.</a:t>
            </a:r>
          </a:p>
          <a:p>
            <a:pPr marL="0" indent="0">
              <a:buNone/>
            </a:pPr>
            <a:endParaRPr lang="en-GB" dirty="0"/>
          </a:p>
          <a:p>
            <a:pPr marL="0" indent="0">
              <a:buNone/>
            </a:pPr>
            <a:r>
              <a:rPr lang="en-GB" dirty="0"/>
              <a:t>Each child will get a score out of 25.</a:t>
            </a:r>
          </a:p>
          <a:p>
            <a:pPr marL="0" indent="0">
              <a:buNone/>
            </a:pPr>
            <a:r>
              <a:rPr lang="en-GB" dirty="0"/>
              <a:t>There is no pass mark for the check. </a:t>
            </a:r>
          </a:p>
          <a:p>
            <a:pPr marL="0" indent="0">
              <a:buNone/>
            </a:pPr>
            <a:r>
              <a:rPr lang="en-GB" dirty="0"/>
              <a:t>Our aim is for our children to score at least 22/25.</a:t>
            </a:r>
          </a:p>
        </p:txBody>
      </p:sp>
      <p:pic>
        <p:nvPicPr>
          <p:cNvPr id="4" name="Picture 3">
            <a:extLst>
              <a:ext uri="{FF2B5EF4-FFF2-40B4-BE49-F238E27FC236}">
                <a16:creationId xmlns:a16="http://schemas.microsoft.com/office/drawing/2014/main" id="{3D878185-8C4A-4A58-9A7B-C1C1D7AF322C}"/>
              </a:ext>
            </a:extLst>
          </p:cNvPr>
          <p:cNvPicPr/>
          <p:nvPr/>
        </p:nvPicPr>
        <p:blipFill rotWithShape="1">
          <a:blip r:embed="rId2"/>
          <a:srcRect t="53236"/>
          <a:stretch/>
        </p:blipFill>
        <p:spPr>
          <a:xfrm>
            <a:off x="3230245" y="5502166"/>
            <a:ext cx="5731510" cy="1184549"/>
          </a:xfrm>
          <a:prstGeom prst="rect">
            <a:avLst/>
          </a:prstGeom>
        </p:spPr>
      </p:pic>
    </p:spTree>
    <p:extLst>
      <p:ext uri="{BB962C8B-B14F-4D97-AF65-F5344CB8AC3E}">
        <p14:creationId xmlns:p14="http://schemas.microsoft.com/office/powerpoint/2010/main" val="4062754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45EA4-D9EF-4775-A197-466A537C1646}"/>
              </a:ext>
            </a:extLst>
          </p:cNvPr>
          <p:cNvSpPr>
            <a:spLocks noGrp="1"/>
          </p:cNvSpPr>
          <p:nvPr>
            <p:ph type="title"/>
          </p:nvPr>
        </p:nvSpPr>
        <p:spPr/>
        <p:txBody>
          <a:bodyPr/>
          <a:lstStyle/>
          <a:p>
            <a:r>
              <a:rPr lang="en-GB" dirty="0"/>
              <a:t>When is it?</a:t>
            </a:r>
          </a:p>
        </p:txBody>
      </p:sp>
      <p:sp>
        <p:nvSpPr>
          <p:cNvPr id="3" name="Content Placeholder 2">
            <a:extLst>
              <a:ext uri="{FF2B5EF4-FFF2-40B4-BE49-F238E27FC236}">
                <a16:creationId xmlns:a16="http://schemas.microsoft.com/office/drawing/2014/main" id="{ABA15E7F-B693-4DD3-8F3C-8AFBD0B4FA81}"/>
              </a:ext>
            </a:extLst>
          </p:cNvPr>
          <p:cNvSpPr>
            <a:spLocks noGrp="1"/>
          </p:cNvSpPr>
          <p:nvPr>
            <p:ph idx="1"/>
          </p:nvPr>
        </p:nvSpPr>
        <p:spPr>
          <a:xfrm>
            <a:off x="838200" y="1580225"/>
            <a:ext cx="10515600" cy="4596738"/>
          </a:xfrm>
        </p:spPr>
        <p:txBody>
          <a:bodyPr>
            <a:normAutofit/>
          </a:bodyPr>
          <a:lstStyle/>
          <a:p>
            <a:pPr marL="0" indent="0">
              <a:buNone/>
            </a:pPr>
            <a:r>
              <a:rPr lang="en-GB" sz="4000" dirty="0"/>
              <a:t>We have a 2 week window to complete the test from Monday 3rd June 2024.</a:t>
            </a:r>
          </a:p>
        </p:txBody>
      </p:sp>
    </p:spTree>
    <p:extLst>
      <p:ext uri="{BB962C8B-B14F-4D97-AF65-F5344CB8AC3E}">
        <p14:creationId xmlns:p14="http://schemas.microsoft.com/office/powerpoint/2010/main" val="924695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EC97F-83BF-464F-B5EE-5707397E33C9}"/>
              </a:ext>
            </a:extLst>
          </p:cNvPr>
          <p:cNvSpPr>
            <a:spLocks noGrp="1"/>
          </p:cNvSpPr>
          <p:nvPr>
            <p:ph type="title"/>
          </p:nvPr>
        </p:nvSpPr>
        <p:spPr/>
        <p:txBody>
          <a:bodyPr/>
          <a:lstStyle/>
          <a:p>
            <a:r>
              <a:rPr lang="en-GB" dirty="0"/>
              <a:t>Will I find out my child’s score?</a:t>
            </a:r>
          </a:p>
        </p:txBody>
      </p:sp>
      <p:sp>
        <p:nvSpPr>
          <p:cNvPr id="3" name="Content Placeholder 2">
            <a:extLst>
              <a:ext uri="{FF2B5EF4-FFF2-40B4-BE49-F238E27FC236}">
                <a16:creationId xmlns:a16="http://schemas.microsoft.com/office/drawing/2014/main" id="{0C6F2F74-37E2-AB49-B45A-D77E15725FF1}"/>
              </a:ext>
            </a:extLst>
          </p:cNvPr>
          <p:cNvSpPr>
            <a:spLocks noGrp="1"/>
          </p:cNvSpPr>
          <p:nvPr>
            <p:ph idx="1"/>
          </p:nvPr>
        </p:nvSpPr>
        <p:spPr/>
        <p:txBody>
          <a:bodyPr>
            <a:normAutofit/>
          </a:bodyPr>
          <a:lstStyle/>
          <a:p>
            <a:pPr marL="0" indent="0">
              <a:buNone/>
            </a:pPr>
            <a:r>
              <a:rPr lang="en-GB" sz="4000" dirty="0"/>
              <a:t>Yes. Your child’s teacher will share your child’s score with you, as they would with all national curriculum assessments. </a:t>
            </a:r>
          </a:p>
        </p:txBody>
      </p:sp>
    </p:spTree>
    <p:extLst>
      <p:ext uri="{BB962C8B-B14F-4D97-AF65-F5344CB8AC3E}">
        <p14:creationId xmlns:p14="http://schemas.microsoft.com/office/powerpoint/2010/main" val="2771675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2F72E-EBA2-4C55-AD64-D28D0F1FCEFB}"/>
              </a:ext>
            </a:extLst>
          </p:cNvPr>
          <p:cNvSpPr>
            <a:spLocks noGrp="1"/>
          </p:cNvSpPr>
          <p:nvPr>
            <p:ph type="title"/>
          </p:nvPr>
        </p:nvSpPr>
        <p:spPr>
          <a:xfrm>
            <a:off x="78827" y="71541"/>
            <a:ext cx="12034345" cy="1325563"/>
          </a:xfrm>
        </p:spPr>
        <p:txBody>
          <a:bodyPr/>
          <a:lstStyle/>
          <a:p>
            <a:r>
              <a:rPr lang="en-GB" dirty="0"/>
              <a:t>How are we helping to prepare your child in school?</a:t>
            </a:r>
          </a:p>
        </p:txBody>
      </p:sp>
      <p:pic>
        <p:nvPicPr>
          <p:cNvPr id="4" name="Content Placeholder 3">
            <a:extLst>
              <a:ext uri="{FF2B5EF4-FFF2-40B4-BE49-F238E27FC236}">
                <a16:creationId xmlns:a16="http://schemas.microsoft.com/office/drawing/2014/main" id="{C88DBB92-444C-4041-AA79-AED6B5F24CE3}"/>
              </a:ext>
            </a:extLst>
          </p:cNvPr>
          <p:cNvPicPr>
            <a:picLocks noGrp="1"/>
          </p:cNvPicPr>
          <p:nvPr>
            <p:ph idx="1"/>
          </p:nvPr>
        </p:nvPicPr>
        <p:blipFill>
          <a:blip r:embed="rId2"/>
          <a:stretch>
            <a:fillRect/>
          </a:stretch>
        </p:blipFill>
        <p:spPr>
          <a:xfrm>
            <a:off x="2778015" y="3310211"/>
            <a:ext cx="6972300" cy="3371850"/>
          </a:xfrm>
          <a:prstGeom prst="rect">
            <a:avLst/>
          </a:prstGeom>
        </p:spPr>
      </p:pic>
      <p:sp>
        <p:nvSpPr>
          <p:cNvPr id="5" name="Content Placeholder 2">
            <a:extLst>
              <a:ext uri="{FF2B5EF4-FFF2-40B4-BE49-F238E27FC236}">
                <a16:creationId xmlns:a16="http://schemas.microsoft.com/office/drawing/2014/main" id="{228A262E-F22F-4CAD-82D3-B35555613206}"/>
              </a:ext>
            </a:extLst>
          </p:cNvPr>
          <p:cNvSpPr txBox="1">
            <a:spLocks/>
          </p:cNvSpPr>
          <p:nvPr/>
        </p:nvSpPr>
        <p:spPr>
          <a:xfrm>
            <a:off x="759372" y="1397104"/>
            <a:ext cx="10515600" cy="455914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dirty="0"/>
              <a:t>We teach children their times tables in school.</a:t>
            </a:r>
          </a:p>
          <a:p>
            <a:pPr marL="0" indent="0">
              <a:buFont typeface="Arial" panose="020B0604020202020204" pitchFamily="34" charset="0"/>
              <a:buNone/>
            </a:pPr>
            <a:r>
              <a:rPr lang="en-GB" dirty="0"/>
              <a:t>We have set ‘sessions’ on TTRS to help to prepare children for the check.</a:t>
            </a:r>
          </a:p>
          <a:p>
            <a:pPr marL="0" indent="0">
              <a:buFont typeface="Arial" panose="020B0604020202020204" pitchFamily="34" charset="0"/>
              <a:buNone/>
            </a:pPr>
            <a:r>
              <a:rPr lang="en-GB" dirty="0"/>
              <a:t>We will be running a TTRS club which children can attend weekly.</a:t>
            </a:r>
          </a:p>
        </p:txBody>
      </p:sp>
    </p:spTree>
    <p:extLst>
      <p:ext uri="{BB962C8B-B14F-4D97-AF65-F5344CB8AC3E}">
        <p14:creationId xmlns:p14="http://schemas.microsoft.com/office/powerpoint/2010/main" val="1630605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293417-3608-BF41-8643-AE37D3036E35}"/>
              </a:ext>
            </a:extLst>
          </p:cNvPr>
          <p:cNvSpPr>
            <a:spLocks noGrp="1"/>
          </p:cNvSpPr>
          <p:nvPr>
            <p:ph idx="1"/>
          </p:nvPr>
        </p:nvSpPr>
        <p:spPr>
          <a:xfrm>
            <a:off x="762000" y="1706880"/>
            <a:ext cx="10668000" cy="4397203"/>
          </a:xfrm>
        </p:spPr>
        <p:txBody>
          <a:bodyPr/>
          <a:lstStyle/>
          <a:p>
            <a:pPr marL="0" indent="0">
              <a:buNone/>
            </a:pPr>
            <a:r>
              <a:rPr lang="en-GB" dirty="0"/>
              <a:t>Encourage your child to learn their times tables by:</a:t>
            </a:r>
          </a:p>
          <a:p>
            <a:r>
              <a:rPr lang="en-GB" dirty="0"/>
              <a:t>Writing down the calculations </a:t>
            </a:r>
            <a:r>
              <a:rPr lang="en-GB" dirty="0" err="1"/>
              <a:t>eg.</a:t>
            </a:r>
            <a:r>
              <a:rPr lang="en-GB" dirty="0"/>
              <a:t> 4 x 8 = 32</a:t>
            </a:r>
          </a:p>
          <a:p>
            <a:r>
              <a:rPr lang="en-GB" dirty="0"/>
              <a:t>Writing down the multiples in order </a:t>
            </a:r>
            <a:r>
              <a:rPr lang="en-GB" dirty="0" err="1"/>
              <a:t>eg.</a:t>
            </a:r>
            <a:r>
              <a:rPr lang="en-GB" dirty="0"/>
              <a:t> 4, 8, 12, 16 …</a:t>
            </a:r>
          </a:p>
          <a:p>
            <a:r>
              <a:rPr lang="en-GB" dirty="0"/>
              <a:t>Chanting the multiples aloud</a:t>
            </a:r>
          </a:p>
          <a:p>
            <a:r>
              <a:rPr lang="en-GB" dirty="0"/>
              <a:t>Use TTRS (especially the Sound Check) </a:t>
            </a:r>
          </a:p>
          <a:p>
            <a:endParaRPr lang="en-GB" dirty="0"/>
          </a:p>
          <a:p>
            <a:pPr marL="0" indent="0">
              <a:buNone/>
            </a:pPr>
            <a:endParaRPr lang="en-GB" dirty="0"/>
          </a:p>
        </p:txBody>
      </p:sp>
      <p:pic>
        <p:nvPicPr>
          <p:cNvPr id="4" name="Picture 3" descr="A picture containing text, clipart, vector graphics&#10;&#10;Description automatically generated">
            <a:extLst>
              <a:ext uri="{FF2B5EF4-FFF2-40B4-BE49-F238E27FC236}">
                <a16:creationId xmlns:a16="http://schemas.microsoft.com/office/drawing/2014/main" id="{A97DC5E6-26A4-1340-BFB4-04B3C369F4FF}"/>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9452521">
            <a:off x="10078352" y="4770120"/>
            <a:ext cx="1010920" cy="762000"/>
          </a:xfrm>
          <a:prstGeom prst="rect">
            <a:avLst/>
          </a:prstGeom>
          <a:noFill/>
          <a:ln>
            <a:noFill/>
          </a:ln>
        </p:spPr>
      </p:pic>
      <p:sp>
        <p:nvSpPr>
          <p:cNvPr id="5" name="Title 1">
            <a:extLst>
              <a:ext uri="{FF2B5EF4-FFF2-40B4-BE49-F238E27FC236}">
                <a16:creationId xmlns:a16="http://schemas.microsoft.com/office/drawing/2014/main" id="{3D748CEF-F1DE-44F2-B3CA-9BA6B3EC06AD}"/>
              </a:ext>
            </a:extLst>
          </p:cNvPr>
          <p:cNvSpPr>
            <a:spLocks noGrp="1"/>
          </p:cNvSpPr>
          <p:nvPr>
            <p:ph type="title"/>
          </p:nvPr>
        </p:nvSpPr>
        <p:spPr>
          <a:xfrm>
            <a:off x="838200" y="365125"/>
            <a:ext cx="10515600" cy="1325563"/>
          </a:xfrm>
        </p:spPr>
        <p:txBody>
          <a:bodyPr/>
          <a:lstStyle/>
          <a:p>
            <a:r>
              <a:rPr lang="en-GB" dirty="0"/>
              <a:t>How can you help to prepare your child?</a:t>
            </a:r>
          </a:p>
        </p:txBody>
      </p:sp>
      <p:pic>
        <p:nvPicPr>
          <p:cNvPr id="6" name="Picture 5">
            <a:extLst>
              <a:ext uri="{FF2B5EF4-FFF2-40B4-BE49-F238E27FC236}">
                <a16:creationId xmlns:a16="http://schemas.microsoft.com/office/drawing/2014/main" id="{88B2F404-355A-4DC9-A7DB-8313625095B9}"/>
              </a:ext>
            </a:extLst>
          </p:cNvPr>
          <p:cNvPicPr/>
          <p:nvPr/>
        </p:nvPicPr>
        <p:blipFill rotWithShape="1">
          <a:blip r:embed="rId3"/>
          <a:srcRect/>
          <a:stretch/>
        </p:blipFill>
        <p:spPr>
          <a:xfrm>
            <a:off x="975360" y="4288155"/>
            <a:ext cx="5731510" cy="2038350"/>
          </a:xfrm>
          <a:prstGeom prst="rect">
            <a:avLst/>
          </a:prstGeom>
        </p:spPr>
      </p:pic>
    </p:spTree>
    <p:extLst>
      <p:ext uri="{BB962C8B-B14F-4D97-AF65-F5344CB8AC3E}">
        <p14:creationId xmlns:p14="http://schemas.microsoft.com/office/powerpoint/2010/main" val="42704023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DD854C64703274FA0D9B59F84A524FC" ma:contentTypeVersion="14" ma:contentTypeDescription="Create a new document." ma:contentTypeScope="" ma:versionID="c685c1263de529a612ad9027b412a7e4">
  <xsd:schema xmlns:xsd="http://www.w3.org/2001/XMLSchema" xmlns:xs="http://www.w3.org/2001/XMLSchema" xmlns:p="http://schemas.microsoft.com/office/2006/metadata/properties" xmlns:ns3="122809e9-4737-4502-a141-daca8c8e762d" xmlns:ns4="63e11552-e5dc-4648-b9b4-de5c48dc6705" targetNamespace="http://schemas.microsoft.com/office/2006/metadata/properties" ma:root="true" ma:fieldsID="383fccc4058b9bca3e6cd5f733f8d347" ns3:_="" ns4:_="">
    <xsd:import namespace="122809e9-4737-4502-a141-daca8c8e762d"/>
    <xsd:import namespace="63e11552-e5dc-4648-b9b4-de5c48dc6705"/>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2809e9-4737-4502-a141-daca8c8e762d"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3e11552-e5dc-4648-b9b4-de5c48dc6705"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6864D2C-5409-4FD9-B317-F736AAB78AAB}">
  <ds:schemaRefs>
    <ds:schemaRef ds:uri="http://schemas.microsoft.com/sharepoint/v3/contenttype/forms"/>
  </ds:schemaRefs>
</ds:datastoreItem>
</file>

<file path=customXml/itemProps2.xml><?xml version="1.0" encoding="utf-8"?>
<ds:datastoreItem xmlns:ds="http://schemas.openxmlformats.org/officeDocument/2006/customXml" ds:itemID="{BB132EFA-CAFD-4AC4-A8BB-4296C4DB2D2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22809e9-4737-4502-a141-daca8c8e762d"/>
    <ds:schemaRef ds:uri="63e11552-e5dc-4648-b9b4-de5c48dc670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549A02A-4398-4C91-9DA5-9489DE62389C}">
  <ds:schemaRefs>
    <ds:schemaRef ds:uri="http://purl.org/dc/dcmitype/"/>
    <ds:schemaRef ds:uri="http://schemas.microsoft.com/office/2006/metadata/properties"/>
    <ds:schemaRef ds:uri="http://schemas.openxmlformats.org/package/2006/metadata/core-properties"/>
    <ds:schemaRef ds:uri="63e11552-e5dc-4648-b9b4-de5c48dc6705"/>
    <ds:schemaRef ds:uri="http://schemas.microsoft.com/office/infopath/2007/PartnerControls"/>
    <ds:schemaRef ds:uri="http://schemas.microsoft.com/office/2006/documentManagement/types"/>
    <ds:schemaRef ds:uri="122809e9-4737-4502-a141-daca8c8e762d"/>
    <ds:schemaRef ds:uri="http://www.w3.org/XML/1998/namespace"/>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147</TotalTime>
  <Words>390</Words>
  <Application>Microsoft Office PowerPoint</Application>
  <PresentationFormat>Widescreen</PresentationFormat>
  <Paragraphs>33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Year 4 Multiplication Tables Check</vt:lpstr>
      <vt:lpstr>Why are times tables important?</vt:lpstr>
      <vt:lpstr>Which times tables should my child know?</vt:lpstr>
      <vt:lpstr>The Multiplication Tables Check:</vt:lpstr>
      <vt:lpstr>What is it?</vt:lpstr>
      <vt:lpstr>When is it?</vt:lpstr>
      <vt:lpstr>Will I find out my child’s score?</vt:lpstr>
      <vt:lpstr>How are we helping to prepare your child in school?</vt:lpstr>
      <vt:lpstr>How can you help to prepare your child?</vt:lpstr>
      <vt:lpstr>Example- this is very similar to the MTC.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Four Multiplication Check.</dc:title>
  <dc:creator>Michelle Underwood</dc:creator>
  <cp:lastModifiedBy>Y Iddon</cp:lastModifiedBy>
  <cp:revision>7</cp:revision>
  <dcterms:created xsi:type="dcterms:W3CDTF">2022-02-08T18:09:26Z</dcterms:created>
  <dcterms:modified xsi:type="dcterms:W3CDTF">2024-01-22T13:08:45Z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0x0101007DD854C64703274FA0D9B59F84A524FC</vt:lpwstr>
  </property>
</Properties>
</file>