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ie Nickson" userId="274ee503-96fe-4577-b7bf-31c99d2d74b2" providerId="ADAL" clId="{A2E24309-3F34-4B56-85CF-A7B1B61E5C76}"/>
    <pc:docChg chg="custSel modSld">
      <pc:chgData name="Sadie Nickson" userId="274ee503-96fe-4577-b7bf-31c99d2d74b2" providerId="ADAL" clId="{A2E24309-3F34-4B56-85CF-A7B1B61E5C76}" dt="2024-09-30T15:32:47.749" v="167" actId="20577"/>
      <pc:docMkLst>
        <pc:docMk/>
      </pc:docMkLst>
      <pc:sldChg chg="modSp mod modNotesTx">
        <pc:chgData name="Sadie Nickson" userId="274ee503-96fe-4577-b7bf-31c99d2d74b2" providerId="ADAL" clId="{A2E24309-3F34-4B56-85CF-A7B1B61E5C76}" dt="2024-09-30T15:25:48.322" v="126" actId="5793"/>
        <pc:sldMkLst>
          <pc:docMk/>
          <pc:sldMk cId="2827444041" sldId="259"/>
        </pc:sldMkLst>
        <pc:spChg chg="mod">
          <ac:chgData name="Sadie Nickson" userId="274ee503-96fe-4577-b7bf-31c99d2d74b2" providerId="ADAL" clId="{A2E24309-3F34-4B56-85CF-A7B1B61E5C76}" dt="2024-09-30T15:25:48.322" v="126" actId="5793"/>
          <ac:spMkLst>
            <pc:docMk/>
            <pc:sldMk cId="2827444041" sldId="259"/>
            <ac:spMk id="3" creationId="{2A4E7F82-E5F2-4642-B41C-320096B2E023}"/>
          </ac:spMkLst>
        </pc:spChg>
      </pc:sldChg>
      <pc:sldChg chg="modNotesTx">
        <pc:chgData name="Sadie Nickson" userId="274ee503-96fe-4577-b7bf-31c99d2d74b2" providerId="ADAL" clId="{A2E24309-3F34-4B56-85CF-A7B1B61E5C76}" dt="2024-09-30T15:23:05.790" v="93" actId="20577"/>
        <pc:sldMkLst>
          <pc:docMk/>
          <pc:sldMk cId="1743288007" sldId="261"/>
        </pc:sldMkLst>
      </pc:sldChg>
      <pc:sldChg chg="addSp modSp mod">
        <pc:chgData name="Sadie Nickson" userId="274ee503-96fe-4577-b7bf-31c99d2d74b2" providerId="ADAL" clId="{A2E24309-3F34-4B56-85CF-A7B1B61E5C76}" dt="2024-09-30T15:29:18.369" v="131" actId="1076"/>
        <pc:sldMkLst>
          <pc:docMk/>
          <pc:sldMk cId="3163240180" sldId="262"/>
        </pc:sldMkLst>
        <pc:picChg chg="add mod">
          <ac:chgData name="Sadie Nickson" userId="274ee503-96fe-4577-b7bf-31c99d2d74b2" providerId="ADAL" clId="{A2E24309-3F34-4B56-85CF-A7B1B61E5C76}" dt="2024-09-30T15:28:43.483" v="128" actId="1076"/>
          <ac:picMkLst>
            <pc:docMk/>
            <pc:sldMk cId="3163240180" sldId="262"/>
            <ac:picMk id="6" creationId="{1CE07097-D5BE-4C94-987C-800E1D55781A}"/>
          </ac:picMkLst>
        </pc:picChg>
        <pc:picChg chg="add mod">
          <ac:chgData name="Sadie Nickson" userId="274ee503-96fe-4577-b7bf-31c99d2d74b2" providerId="ADAL" clId="{A2E24309-3F34-4B56-85CF-A7B1B61E5C76}" dt="2024-09-30T15:29:18.369" v="131" actId="1076"/>
          <ac:picMkLst>
            <pc:docMk/>
            <pc:sldMk cId="3163240180" sldId="262"/>
            <ac:picMk id="8" creationId="{2EBD5A67-4658-4D08-814C-33767FFE0943}"/>
          </ac:picMkLst>
        </pc:picChg>
      </pc:sldChg>
      <pc:sldChg chg="modSp mod">
        <pc:chgData name="Sadie Nickson" userId="274ee503-96fe-4577-b7bf-31c99d2d74b2" providerId="ADAL" clId="{A2E24309-3F34-4B56-85CF-A7B1B61E5C76}" dt="2024-09-30T15:29:55.181" v="133" actId="1076"/>
        <pc:sldMkLst>
          <pc:docMk/>
          <pc:sldMk cId="2641377833" sldId="264"/>
        </pc:sldMkLst>
        <pc:spChg chg="mod">
          <ac:chgData name="Sadie Nickson" userId="274ee503-96fe-4577-b7bf-31c99d2d74b2" providerId="ADAL" clId="{A2E24309-3F34-4B56-85CF-A7B1B61E5C76}" dt="2024-09-30T15:29:49.167" v="132" actId="1076"/>
          <ac:spMkLst>
            <pc:docMk/>
            <pc:sldMk cId="2641377833" sldId="264"/>
            <ac:spMk id="3" creationId="{2A4E7F82-E5F2-4642-B41C-320096B2E023}"/>
          </ac:spMkLst>
        </pc:spChg>
        <pc:picChg chg="mod">
          <ac:chgData name="Sadie Nickson" userId="274ee503-96fe-4577-b7bf-31c99d2d74b2" providerId="ADAL" clId="{A2E24309-3F34-4B56-85CF-A7B1B61E5C76}" dt="2024-09-30T15:29:55.181" v="133" actId="1076"/>
          <ac:picMkLst>
            <pc:docMk/>
            <pc:sldMk cId="2641377833" sldId="264"/>
            <ac:picMk id="5" creationId="{6BF64C3A-7D21-4402-A133-131C11076352}"/>
          </ac:picMkLst>
        </pc:picChg>
      </pc:sldChg>
      <pc:sldChg chg="modSp mod">
        <pc:chgData name="Sadie Nickson" userId="274ee503-96fe-4577-b7bf-31c99d2d74b2" providerId="ADAL" clId="{A2E24309-3F34-4B56-85CF-A7B1B61E5C76}" dt="2024-09-30T15:30:18.569" v="135" actId="313"/>
        <pc:sldMkLst>
          <pc:docMk/>
          <pc:sldMk cId="2643385351" sldId="265"/>
        </pc:sldMkLst>
        <pc:spChg chg="mod">
          <ac:chgData name="Sadie Nickson" userId="274ee503-96fe-4577-b7bf-31c99d2d74b2" providerId="ADAL" clId="{A2E24309-3F34-4B56-85CF-A7B1B61E5C76}" dt="2024-09-30T15:30:18.569" v="135" actId="313"/>
          <ac:spMkLst>
            <pc:docMk/>
            <pc:sldMk cId="2643385351" sldId="265"/>
            <ac:spMk id="3" creationId="{2A4E7F82-E5F2-4642-B41C-320096B2E023}"/>
          </ac:spMkLst>
        </pc:spChg>
      </pc:sldChg>
      <pc:sldChg chg="modSp mod">
        <pc:chgData name="Sadie Nickson" userId="274ee503-96fe-4577-b7bf-31c99d2d74b2" providerId="ADAL" clId="{A2E24309-3F34-4B56-85CF-A7B1B61E5C76}" dt="2024-09-30T15:30:41.290" v="156" actId="20577"/>
        <pc:sldMkLst>
          <pc:docMk/>
          <pc:sldMk cId="2376882549" sldId="266"/>
        </pc:sldMkLst>
        <pc:spChg chg="mod">
          <ac:chgData name="Sadie Nickson" userId="274ee503-96fe-4577-b7bf-31c99d2d74b2" providerId="ADAL" clId="{A2E24309-3F34-4B56-85CF-A7B1B61E5C76}" dt="2024-09-30T15:30:41.290" v="156" actId="20577"/>
          <ac:spMkLst>
            <pc:docMk/>
            <pc:sldMk cId="2376882549" sldId="266"/>
            <ac:spMk id="3" creationId="{2A4E7F82-E5F2-4642-B41C-320096B2E023}"/>
          </ac:spMkLst>
        </pc:spChg>
      </pc:sldChg>
      <pc:sldChg chg="addSp modSp mod">
        <pc:chgData name="Sadie Nickson" userId="274ee503-96fe-4577-b7bf-31c99d2d74b2" providerId="ADAL" clId="{A2E24309-3F34-4B56-85CF-A7B1B61E5C76}" dt="2024-09-30T15:32:16.846" v="165" actId="1076"/>
        <pc:sldMkLst>
          <pc:docMk/>
          <pc:sldMk cId="4263651917" sldId="267"/>
        </pc:sldMkLst>
        <pc:spChg chg="mod">
          <ac:chgData name="Sadie Nickson" userId="274ee503-96fe-4577-b7bf-31c99d2d74b2" providerId="ADAL" clId="{A2E24309-3F34-4B56-85CF-A7B1B61E5C76}" dt="2024-09-30T15:30:48.861" v="159" actId="20577"/>
          <ac:spMkLst>
            <pc:docMk/>
            <pc:sldMk cId="4263651917" sldId="267"/>
            <ac:spMk id="3" creationId="{2A4E7F82-E5F2-4642-B41C-320096B2E023}"/>
          </ac:spMkLst>
        </pc:spChg>
        <pc:picChg chg="add mod">
          <ac:chgData name="Sadie Nickson" userId="274ee503-96fe-4577-b7bf-31c99d2d74b2" providerId="ADAL" clId="{A2E24309-3F34-4B56-85CF-A7B1B61E5C76}" dt="2024-09-30T15:31:24.755" v="161" actId="1076"/>
          <ac:picMkLst>
            <pc:docMk/>
            <pc:sldMk cId="4263651917" sldId="267"/>
            <ac:picMk id="6" creationId="{F776A455-DCDE-4F6C-8F4C-92E6DF2579DB}"/>
          </ac:picMkLst>
        </pc:picChg>
        <pc:picChg chg="add mod">
          <ac:chgData name="Sadie Nickson" userId="274ee503-96fe-4577-b7bf-31c99d2d74b2" providerId="ADAL" clId="{A2E24309-3F34-4B56-85CF-A7B1B61E5C76}" dt="2024-09-30T15:31:45.730" v="163" actId="1076"/>
          <ac:picMkLst>
            <pc:docMk/>
            <pc:sldMk cId="4263651917" sldId="267"/>
            <ac:picMk id="8" creationId="{935B84C1-DA9C-444E-A50E-8C7135DDC4FE}"/>
          </ac:picMkLst>
        </pc:picChg>
        <pc:picChg chg="add mod">
          <ac:chgData name="Sadie Nickson" userId="274ee503-96fe-4577-b7bf-31c99d2d74b2" providerId="ADAL" clId="{A2E24309-3F34-4B56-85CF-A7B1B61E5C76}" dt="2024-09-30T15:32:16.846" v="165" actId="1076"/>
          <ac:picMkLst>
            <pc:docMk/>
            <pc:sldMk cId="4263651917" sldId="267"/>
            <ac:picMk id="10" creationId="{A3D42FA5-1D58-4613-9B69-D151225A9B0D}"/>
          </ac:picMkLst>
        </pc:picChg>
      </pc:sldChg>
      <pc:sldChg chg="modSp mod">
        <pc:chgData name="Sadie Nickson" userId="274ee503-96fe-4577-b7bf-31c99d2d74b2" providerId="ADAL" clId="{A2E24309-3F34-4B56-85CF-A7B1B61E5C76}" dt="2024-09-30T15:32:47.749" v="167" actId="20577"/>
        <pc:sldMkLst>
          <pc:docMk/>
          <pc:sldMk cId="3612977627" sldId="270"/>
        </pc:sldMkLst>
        <pc:spChg chg="mod">
          <ac:chgData name="Sadie Nickson" userId="274ee503-96fe-4577-b7bf-31c99d2d74b2" providerId="ADAL" clId="{A2E24309-3F34-4B56-85CF-A7B1B61E5C76}" dt="2024-09-30T15:32:47.749" v="167" actId="20577"/>
          <ac:spMkLst>
            <pc:docMk/>
            <pc:sldMk cId="3612977627" sldId="270"/>
            <ac:spMk id="3" creationId="{2A4E7F82-E5F2-4642-B41C-320096B2E0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1D3CC-568C-436E-94F2-93C1CF94F806}" type="datetimeFigureOut">
              <a:rPr lang="en-GB" smtClean="0"/>
              <a:t>30/09/2024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B5F6C-CC09-4EC1-A741-BCFE1C27CF04}" type="slidenum">
              <a:rPr lang="en-GB" smtClean="0"/>
              <a:t>‹#›</a:t>
            </a:fld>
            <a:endParaRPr lang="en-GB"/>
          </a:p>
        </p:txBody>
      </p:sp>
    </p:spTree>
    <p:extLst>
      <p:ext uri="{BB962C8B-B14F-4D97-AF65-F5344CB8AC3E}">
        <p14:creationId xmlns:p14="http://schemas.microsoft.com/office/powerpoint/2010/main" val="409153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Loud, quiet, fast, slow. </a:t>
            </a:r>
            <a:endParaRPr lang="en-GB" dirty="0"/>
          </a:p>
        </p:txBody>
      </p:sp>
      <p:sp>
        <p:nvSpPr>
          <p:cNvPr id="4" name="Slide Number Placeholder 3"/>
          <p:cNvSpPr>
            <a:spLocks noGrp="1"/>
          </p:cNvSpPr>
          <p:nvPr>
            <p:ph type="sldNum" sz="quarter" idx="5"/>
          </p:nvPr>
        </p:nvSpPr>
        <p:spPr/>
        <p:txBody>
          <a:bodyPr/>
          <a:lstStyle/>
          <a:p>
            <a:fld id="{90EB5F6C-CC09-4EC1-A741-BCFE1C27CF04}" type="slidenum">
              <a:rPr lang="en-GB" smtClean="0"/>
              <a:t>4</a:t>
            </a:fld>
            <a:endParaRPr lang="en-GB"/>
          </a:p>
        </p:txBody>
      </p:sp>
    </p:spTree>
    <p:extLst>
      <p:ext uri="{BB962C8B-B14F-4D97-AF65-F5344CB8AC3E}">
        <p14:creationId xmlns:p14="http://schemas.microsoft.com/office/powerpoint/2010/main" val="187138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 the bobbin up and if you’re happy and you know it</a:t>
            </a:r>
          </a:p>
          <a:p>
            <a:r>
              <a:rPr lang="en-US" dirty="0"/>
              <a:t>Clap, clap, stamp.</a:t>
            </a:r>
            <a:endParaRPr lang="en-GB" dirty="0"/>
          </a:p>
        </p:txBody>
      </p:sp>
      <p:sp>
        <p:nvSpPr>
          <p:cNvPr id="4" name="Slide Number Placeholder 3"/>
          <p:cNvSpPr>
            <a:spLocks noGrp="1"/>
          </p:cNvSpPr>
          <p:nvPr>
            <p:ph type="sldNum" sz="quarter" idx="5"/>
          </p:nvPr>
        </p:nvSpPr>
        <p:spPr/>
        <p:txBody>
          <a:bodyPr/>
          <a:lstStyle/>
          <a:p>
            <a:fld id="{90EB5F6C-CC09-4EC1-A741-BCFE1C27CF04}" type="slidenum">
              <a:rPr lang="en-GB" smtClean="0"/>
              <a:t>6</a:t>
            </a:fld>
            <a:endParaRPr lang="en-GB"/>
          </a:p>
        </p:txBody>
      </p:sp>
    </p:spTree>
    <p:extLst>
      <p:ext uri="{BB962C8B-B14F-4D97-AF65-F5344CB8AC3E}">
        <p14:creationId xmlns:p14="http://schemas.microsoft.com/office/powerpoint/2010/main" val="212231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38397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78901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274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42628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773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66086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49845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306425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98846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FD023-D79E-42BB-8322-008B322894BB}"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99301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FD023-D79E-42BB-8322-008B322894BB}"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392281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FD023-D79E-42BB-8322-008B322894BB}"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96240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FD023-D79E-42BB-8322-008B322894BB}"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65446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D023-D79E-42BB-8322-008B322894BB}"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44229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FD023-D79E-42BB-8322-008B322894BB}"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116723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4FD023-D79E-42BB-8322-008B322894BB}"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EE820-E770-4C86-9BDF-811AD3A91A94}" type="slidenum">
              <a:rPr lang="en-GB" smtClean="0"/>
              <a:t>‹#›</a:t>
            </a:fld>
            <a:endParaRPr lang="en-GB"/>
          </a:p>
        </p:txBody>
      </p:sp>
    </p:spTree>
    <p:extLst>
      <p:ext uri="{BB962C8B-B14F-4D97-AF65-F5344CB8AC3E}">
        <p14:creationId xmlns:p14="http://schemas.microsoft.com/office/powerpoint/2010/main" val="221680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4FD023-D79E-42BB-8322-008B322894BB}" type="datetimeFigureOut">
              <a:rPr lang="en-GB" smtClean="0"/>
              <a:t>30/09/2024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BEE820-E770-4C86-9BDF-811AD3A91A94}" type="slidenum">
              <a:rPr lang="en-GB" smtClean="0"/>
              <a:t>‹#›</a:t>
            </a:fld>
            <a:endParaRPr lang="en-GB"/>
          </a:p>
        </p:txBody>
      </p:sp>
    </p:spTree>
    <p:extLst>
      <p:ext uri="{BB962C8B-B14F-4D97-AF65-F5344CB8AC3E}">
        <p14:creationId xmlns:p14="http://schemas.microsoft.com/office/powerpoint/2010/main" val="2680789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OlE5Gi-oB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bc.co.uk/teach/school-radio/articles/zbc4y9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0ADA-CB59-4E47-B792-AF55B93D8C29}"/>
              </a:ext>
            </a:extLst>
          </p:cNvPr>
          <p:cNvSpPr>
            <a:spLocks noGrp="1"/>
          </p:cNvSpPr>
          <p:nvPr>
            <p:ph type="ctrTitle"/>
          </p:nvPr>
        </p:nvSpPr>
        <p:spPr>
          <a:xfrm>
            <a:off x="998018" y="1886059"/>
            <a:ext cx="8504201" cy="2572819"/>
          </a:xfrm>
        </p:spPr>
        <p:txBody>
          <a:bodyPr/>
          <a:lstStyle/>
          <a:p>
            <a:r>
              <a:rPr lang="en-US" dirty="0"/>
              <a:t>Little Daisies Parent/</a:t>
            </a:r>
            <a:r>
              <a:rPr lang="en-US" dirty="0" err="1"/>
              <a:t>Carer</a:t>
            </a:r>
            <a:r>
              <a:rPr lang="en-US" dirty="0"/>
              <a:t> Phonics Meeting</a:t>
            </a:r>
            <a:endParaRPr lang="en-GB" dirty="0"/>
          </a:p>
        </p:txBody>
      </p:sp>
    </p:spTree>
    <p:extLst>
      <p:ext uri="{BB962C8B-B14F-4D97-AF65-F5344CB8AC3E}">
        <p14:creationId xmlns:p14="http://schemas.microsoft.com/office/powerpoint/2010/main" val="64425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Oral Blending </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Oral blending (ready to read) &amp; segmenting (ready to write). • In this aspect, the main aim is to develop oral blending and segmenting skills. </a:t>
            </a:r>
          </a:p>
          <a:p>
            <a:r>
              <a:rPr lang="en-US" sz="2400" dirty="0"/>
              <a:t>To practice oral blending, the teacher could say some sounds, such as /c/-/u/-/p/ and see whether the children can pick out a cup from a group of objects. For segmenting practice, the teacher could hold up an object such as a sock and ask the children which sounds they can hear in the word sock.</a:t>
            </a:r>
            <a:endParaRPr lang="en-GB" sz="2400" dirty="0"/>
          </a:p>
        </p:txBody>
      </p:sp>
      <p:pic>
        <p:nvPicPr>
          <p:cNvPr id="4" name="Picture 3">
            <a:extLst>
              <a:ext uri="{FF2B5EF4-FFF2-40B4-BE49-F238E27FC236}">
                <a16:creationId xmlns:a16="http://schemas.microsoft.com/office/drawing/2014/main" id="{8A305EFE-00B1-498E-A44C-AC72B678BD0A}"/>
              </a:ext>
            </a:extLst>
          </p:cNvPr>
          <p:cNvPicPr>
            <a:picLocks noChangeAspect="1"/>
          </p:cNvPicPr>
          <p:nvPr/>
        </p:nvPicPr>
        <p:blipFill>
          <a:blip r:embed="rId2"/>
          <a:stretch>
            <a:fillRect/>
          </a:stretch>
        </p:blipFill>
        <p:spPr>
          <a:xfrm>
            <a:off x="9386002" y="4464531"/>
            <a:ext cx="1566609" cy="2175466"/>
          </a:xfrm>
          <a:prstGeom prst="rect">
            <a:avLst/>
          </a:prstGeom>
        </p:spPr>
      </p:pic>
    </p:spTree>
    <p:extLst>
      <p:ext uri="{BB962C8B-B14F-4D97-AF65-F5344CB8AC3E}">
        <p14:creationId xmlns:p14="http://schemas.microsoft.com/office/powerpoint/2010/main" val="264338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Phase 1 Overview</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The activities in Phase 1 are designed to be used throughout all of the phases of phonics as lots of practice is needed before children will become confident in their phonic knowledge and skills. </a:t>
            </a:r>
          </a:p>
          <a:p>
            <a:r>
              <a:rPr lang="en-US" sz="2400" dirty="0"/>
              <a:t>Our Phase 1 </a:t>
            </a:r>
            <a:r>
              <a:rPr lang="en-US" sz="2400" dirty="0" err="1"/>
              <a:t>programme</a:t>
            </a:r>
            <a:r>
              <a:rPr lang="en-US" sz="2400" dirty="0"/>
              <a:t> is 5-10 minute’s of fun, practical activities which caters for all different learning styles. This is over your child’s year in Pre-School.</a:t>
            </a:r>
            <a:endParaRPr lang="en-GB" sz="2400" dirty="0"/>
          </a:p>
        </p:txBody>
      </p:sp>
    </p:spTree>
    <p:extLst>
      <p:ext uri="{BB962C8B-B14F-4D97-AF65-F5344CB8AC3E}">
        <p14:creationId xmlns:p14="http://schemas.microsoft.com/office/powerpoint/2010/main" val="237688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How can I help at home?</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Play ‘I spy’ with sounds not the alphabet names </a:t>
            </a:r>
          </a:p>
          <a:p>
            <a:r>
              <a:rPr lang="en-US" sz="2400" dirty="0"/>
              <a:t>Sing lots of nursery rhymes </a:t>
            </a:r>
          </a:p>
          <a:p>
            <a:r>
              <a:rPr lang="en-US" sz="2400" dirty="0"/>
              <a:t>Choses stories that use alliteration </a:t>
            </a:r>
          </a:p>
          <a:p>
            <a:r>
              <a:rPr lang="en-US" sz="2400" dirty="0"/>
              <a:t>Play pairs with words and pictures </a:t>
            </a:r>
          </a:p>
          <a:p>
            <a:r>
              <a:rPr lang="en-US" sz="2400" dirty="0"/>
              <a:t>Play sound bingo games </a:t>
            </a:r>
          </a:p>
          <a:p>
            <a:r>
              <a:rPr lang="en-US" sz="2400" dirty="0"/>
              <a:t>Play lots of party games like Musical statues </a:t>
            </a:r>
          </a:p>
          <a:p>
            <a:r>
              <a:rPr lang="en-US" sz="2400" dirty="0"/>
              <a:t>Read lots of rhyming books </a:t>
            </a:r>
          </a:p>
          <a:p>
            <a:r>
              <a:rPr lang="en-US" sz="2400" dirty="0"/>
              <a:t>Rhyming cards</a:t>
            </a:r>
            <a:endParaRPr lang="en-GB" sz="2400" dirty="0"/>
          </a:p>
        </p:txBody>
      </p:sp>
      <p:pic>
        <p:nvPicPr>
          <p:cNvPr id="4" name="Picture 3">
            <a:extLst>
              <a:ext uri="{FF2B5EF4-FFF2-40B4-BE49-F238E27FC236}">
                <a16:creationId xmlns:a16="http://schemas.microsoft.com/office/drawing/2014/main" id="{9C4EFA91-CD0C-4F17-A4B1-02614E537B49}"/>
              </a:ext>
            </a:extLst>
          </p:cNvPr>
          <p:cNvPicPr>
            <a:picLocks noChangeAspect="1"/>
          </p:cNvPicPr>
          <p:nvPr/>
        </p:nvPicPr>
        <p:blipFill>
          <a:blip r:embed="rId2"/>
          <a:stretch>
            <a:fillRect/>
          </a:stretch>
        </p:blipFill>
        <p:spPr>
          <a:xfrm>
            <a:off x="7290269" y="4620163"/>
            <a:ext cx="1809750" cy="1895475"/>
          </a:xfrm>
          <a:prstGeom prst="rect">
            <a:avLst/>
          </a:prstGeom>
        </p:spPr>
      </p:pic>
      <p:pic>
        <p:nvPicPr>
          <p:cNvPr id="6" name="Picture 5">
            <a:extLst>
              <a:ext uri="{FF2B5EF4-FFF2-40B4-BE49-F238E27FC236}">
                <a16:creationId xmlns:a16="http://schemas.microsoft.com/office/drawing/2014/main" id="{F776A455-DCDE-4F6C-8F4C-92E6DF2579DB}"/>
              </a:ext>
            </a:extLst>
          </p:cNvPr>
          <p:cNvPicPr>
            <a:picLocks noChangeAspect="1"/>
          </p:cNvPicPr>
          <p:nvPr/>
        </p:nvPicPr>
        <p:blipFill>
          <a:blip r:embed="rId3"/>
          <a:stretch>
            <a:fillRect/>
          </a:stretch>
        </p:blipFill>
        <p:spPr>
          <a:xfrm>
            <a:off x="7953585" y="342362"/>
            <a:ext cx="1416123" cy="2190863"/>
          </a:xfrm>
          <a:prstGeom prst="rect">
            <a:avLst/>
          </a:prstGeom>
        </p:spPr>
      </p:pic>
      <p:pic>
        <p:nvPicPr>
          <p:cNvPr id="8" name="Picture 7">
            <a:extLst>
              <a:ext uri="{FF2B5EF4-FFF2-40B4-BE49-F238E27FC236}">
                <a16:creationId xmlns:a16="http://schemas.microsoft.com/office/drawing/2014/main" id="{935B84C1-DA9C-444E-A50E-8C7135DDC4FE}"/>
              </a:ext>
            </a:extLst>
          </p:cNvPr>
          <p:cNvPicPr>
            <a:picLocks noChangeAspect="1"/>
          </p:cNvPicPr>
          <p:nvPr/>
        </p:nvPicPr>
        <p:blipFill>
          <a:blip r:embed="rId4"/>
          <a:stretch>
            <a:fillRect/>
          </a:stretch>
        </p:blipFill>
        <p:spPr>
          <a:xfrm>
            <a:off x="7169886" y="2838193"/>
            <a:ext cx="1314518" cy="1295467"/>
          </a:xfrm>
          <a:prstGeom prst="rect">
            <a:avLst/>
          </a:prstGeom>
        </p:spPr>
      </p:pic>
      <p:pic>
        <p:nvPicPr>
          <p:cNvPr id="10" name="Picture 9">
            <a:extLst>
              <a:ext uri="{FF2B5EF4-FFF2-40B4-BE49-F238E27FC236}">
                <a16:creationId xmlns:a16="http://schemas.microsoft.com/office/drawing/2014/main" id="{A3D42FA5-1D58-4613-9B69-D151225A9B0D}"/>
              </a:ext>
            </a:extLst>
          </p:cNvPr>
          <p:cNvPicPr>
            <a:picLocks noChangeAspect="1"/>
          </p:cNvPicPr>
          <p:nvPr/>
        </p:nvPicPr>
        <p:blipFill>
          <a:blip r:embed="rId5"/>
          <a:stretch>
            <a:fillRect/>
          </a:stretch>
        </p:blipFill>
        <p:spPr>
          <a:xfrm>
            <a:off x="9009197" y="2747976"/>
            <a:ext cx="2571882" cy="1657435"/>
          </a:xfrm>
          <a:prstGeom prst="rect">
            <a:avLst/>
          </a:prstGeom>
        </p:spPr>
      </p:pic>
    </p:spTree>
    <p:extLst>
      <p:ext uri="{BB962C8B-B14F-4D97-AF65-F5344CB8AC3E}">
        <p14:creationId xmlns:p14="http://schemas.microsoft.com/office/powerpoint/2010/main" val="426365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Being read to every day</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fontScale="92500"/>
          </a:bodyPr>
          <a:lstStyle/>
          <a:p>
            <a:r>
              <a:rPr lang="en-US" sz="2400" dirty="0"/>
              <a:t>Reading to your children in the earliest months stimulates the part of the brain that allows them to understand the meaning of language and helps build key language, literacy and social skills. </a:t>
            </a:r>
          </a:p>
          <a:p>
            <a:r>
              <a:rPr lang="en-US" sz="2400" dirty="0"/>
              <a:t>Evidence suggests that children who read for enjoyment every day not only perform better in reading tests than those who don’t, but also develop a broader vocabulary, increased general knowledge and a better understanding of other cultures. </a:t>
            </a:r>
          </a:p>
          <a:p>
            <a:r>
              <a:rPr lang="en-US" sz="2400" dirty="0"/>
              <a:t>In fact, reading for pleasure is more likely to determine whether a child does well at school than their social or economic background.</a:t>
            </a:r>
            <a:endParaRPr lang="en-GB" sz="2400" dirty="0"/>
          </a:p>
        </p:txBody>
      </p:sp>
      <p:pic>
        <p:nvPicPr>
          <p:cNvPr id="5" name="Picture 4">
            <a:extLst>
              <a:ext uri="{FF2B5EF4-FFF2-40B4-BE49-F238E27FC236}">
                <a16:creationId xmlns:a16="http://schemas.microsoft.com/office/drawing/2014/main" id="{2335A604-14FE-4B78-9966-75AC8712A032}"/>
              </a:ext>
            </a:extLst>
          </p:cNvPr>
          <p:cNvPicPr>
            <a:picLocks noChangeAspect="1"/>
          </p:cNvPicPr>
          <p:nvPr/>
        </p:nvPicPr>
        <p:blipFill>
          <a:blip r:embed="rId2"/>
          <a:stretch>
            <a:fillRect/>
          </a:stretch>
        </p:blipFill>
        <p:spPr>
          <a:xfrm>
            <a:off x="9362016" y="3860772"/>
            <a:ext cx="2152650" cy="2762250"/>
          </a:xfrm>
          <a:prstGeom prst="rect">
            <a:avLst/>
          </a:prstGeom>
        </p:spPr>
      </p:pic>
    </p:spTree>
    <p:extLst>
      <p:ext uri="{BB962C8B-B14F-4D97-AF65-F5344CB8AC3E}">
        <p14:creationId xmlns:p14="http://schemas.microsoft.com/office/powerpoint/2010/main" val="149885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Reading </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What this looks like… </a:t>
            </a:r>
          </a:p>
          <a:p>
            <a:r>
              <a:rPr lang="en-US" sz="2400" dirty="0"/>
              <a:t>1:1 reading with an adult at home at least 3 times a week</a:t>
            </a:r>
          </a:p>
          <a:p>
            <a:r>
              <a:rPr lang="en-US" sz="2400" dirty="0"/>
              <a:t>Reading a Link text or Topic Text, for example Funny Bones as part of our Family Fortunes topic</a:t>
            </a:r>
          </a:p>
          <a:p>
            <a:r>
              <a:rPr lang="en-US" sz="2400" dirty="0"/>
              <a:t>Activities linked to the book </a:t>
            </a:r>
          </a:p>
          <a:p>
            <a:r>
              <a:rPr lang="en-US" sz="2400" dirty="0"/>
              <a:t>Using role play, pictures, puppets and other resources to build up story telling skills </a:t>
            </a:r>
          </a:p>
          <a:p>
            <a:r>
              <a:rPr lang="en-US" sz="2400" dirty="0"/>
              <a:t>The teacher reads to the children at the end of each day</a:t>
            </a:r>
            <a:endParaRPr lang="en-GB" sz="2400" dirty="0"/>
          </a:p>
        </p:txBody>
      </p:sp>
    </p:spTree>
    <p:extLst>
      <p:ext uri="{BB962C8B-B14F-4D97-AF65-F5344CB8AC3E}">
        <p14:creationId xmlns:p14="http://schemas.microsoft.com/office/powerpoint/2010/main" val="8034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Reading at home  </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fontScale="70000" lnSpcReduction="20000"/>
          </a:bodyPr>
          <a:lstStyle/>
          <a:p>
            <a:r>
              <a:rPr lang="en-US" sz="2400" dirty="0"/>
              <a:t>Make reading purposeful for example read cards, letters, messages etc. together </a:t>
            </a:r>
          </a:p>
          <a:p>
            <a:r>
              <a:rPr lang="en-US" sz="2400" dirty="0"/>
              <a:t>Play with magnetic letters to leave each other messages </a:t>
            </a:r>
          </a:p>
          <a:p>
            <a:r>
              <a:rPr lang="en-US" sz="2400" dirty="0"/>
              <a:t>When you are out look at traffic signs, street names, shop names and adverts together</a:t>
            </a:r>
          </a:p>
          <a:p>
            <a:r>
              <a:rPr lang="en-US" sz="2400" dirty="0"/>
              <a:t> Read stories to your children, make them fun </a:t>
            </a:r>
          </a:p>
          <a:p>
            <a:r>
              <a:rPr lang="en-US" sz="2400" dirty="0"/>
              <a:t>Talk about what is happening in books and talk about the pictures together </a:t>
            </a:r>
          </a:p>
          <a:p>
            <a:r>
              <a:rPr lang="en-US" sz="2400" dirty="0"/>
              <a:t>Ask questions during stories for example ‘Why did they do that?’ especially if there is no right answer </a:t>
            </a:r>
          </a:p>
          <a:p>
            <a:r>
              <a:rPr lang="en-US" sz="2400" dirty="0"/>
              <a:t>Encourage your children to help you read shopping lists and recipes</a:t>
            </a:r>
          </a:p>
          <a:p>
            <a:r>
              <a:rPr lang="en-US" sz="2400" dirty="0"/>
              <a:t> Play games that encourage reading for example Orchard Games</a:t>
            </a:r>
          </a:p>
          <a:p>
            <a:r>
              <a:rPr lang="en-US" sz="2400" dirty="0"/>
              <a:t>Surround yourself with books</a:t>
            </a:r>
          </a:p>
          <a:p>
            <a:r>
              <a:rPr lang="en-US" sz="2400" dirty="0"/>
              <a:t> Read for pleasure yourself</a:t>
            </a:r>
            <a:endParaRPr lang="en-GB" sz="2400" dirty="0"/>
          </a:p>
        </p:txBody>
      </p:sp>
    </p:spTree>
    <p:extLst>
      <p:ext uri="{BB962C8B-B14F-4D97-AF65-F5344CB8AC3E}">
        <p14:creationId xmlns:p14="http://schemas.microsoft.com/office/powerpoint/2010/main" val="361297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Remember…..</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“The more that you read, the more things you will know. The more that you learn, the more places you'll go.” ― Dr. Seuss, I Can Read With My Eyes Shut</a:t>
            </a:r>
          </a:p>
          <a:p>
            <a:r>
              <a:rPr lang="en-US" sz="2400" dirty="0"/>
              <a:t>Any questions?</a:t>
            </a:r>
            <a:endParaRPr lang="en-GB" sz="2400" dirty="0"/>
          </a:p>
        </p:txBody>
      </p:sp>
      <p:pic>
        <p:nvPicPr>
          <p:cNvPr id="4" name="Picture 3">
            <a:extLst>
              <a:ext uri="{FF2B5EF4-FFF2-40B4-BE49-F238E27FC236}">
                <a16:creationId xmlns:a16="http://schemas.microsoft.com/office/drawing/2014/main" id="{0196C96F-570F-46CC-BE48-14851676EC59}"/>
              </a:ext>
            </a:extLst>
          </p:cNvPr>
          <p:cNvPicPr>
            <a:picLocks noChangeAspect="1"/>
          </p:cNvPicPr>
          <p:nvPr/>
        </p:nvPicPr>
        <p:blipFill>
          <a:blip r:embed="rId2"/>
          <a:stretch>
            <a:fillRect/>
          </a:stretch>
        </p:blipFill>
        <p:spPr>
          <a:xfrm>
            <a:off x="2917998" y="3675335"/>
            <a:ext cx="4371106" cy="1885277"/>
          </a:xfrm>
          <a:prstGeom prst="rect">
            <a:avLst/>
          </a:prstGeom>
        </p:spPr>
      </p:pic>
    </p:spTree>
    <p:extLst>
      <p:ext uri="{BB962C8B-B14F-4D97-AF65-F5344CB8AC3E}">
        <p14:creationId xmlns:p14="http://schemas.microsoft.com/office/powerpoint/2010/main" val="64069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9B39-78BE-4E4A-80AA-EA5F6615ADD1}"/>
              </a:ext>
            </a:extLst>
          </p:cNvPr>
          <p:cNvSpPr>
            <a:spLocks noGrp="1"/>
          </p:cNvSpPr>
          <p:nvPr>
            <p:ph type="title"/>
          </p:nvPr>
        </p:nvSpPr>
        <p:spPr/>
        <p:txBody>
          <a:bodyPr/>
          <a:lstStyle/>
          <a:p>
            <a:r>
              <a:rPr lang="en-US" dirty="0"/>
              <a:t>Why teach phonics?</a:t>
            </a:r>
            <a:endParaRPr lang="en-GB" dirty="0"/>
          </a:p>
        </p:txBody>
      </p:sp>
      <p:sp>
        <p:nvSpPr>
          <p:cNvPr id="3" name="Content Placeholder 2">
            <a:extLst>
              <a:ext uri="{FF2B5EF4-FFF2-40B4-BE49-F238E27FC236}">
                <a16:creationId xmlns:a16="http://schemas.microsoft.com/office/drawing/2014/main" id="{FBB00AF3-08A9-41A0-8CBF-E2404B7FF63E}"/>
              </a:ext>
            </a:extLst>
          </p:cNvPr>
          <p:cNvSpPr>
            <a:spLocks noGrp="1"/>
          </p:cNvSpPr>
          <p:nvPr>
            <p:ph idx="1"/>
          </p:nvPr>
        </p:nvSpPr>
        <p:spPr/>
        <p:txBody>
          <a:bodyPr/>
          <a:lstStyle/>
          <a:p>
            <a:r>
              <a:rPr lang="en-US" dirty="0"/>
              <a:t> </a:t>
            </a:r>
            <a:r>
              <a:rPr lang="en-US" sz="3600" dirty="0"/>
              <a:t>The ability to read and write well is a vital skill for all children, paving the way for an enjoyable and successful school experience. </a:t>
            </a:r>
          </a:p>
          <a:p>
            <a:r>
              <a:rPr lang="en-US" sz="3600" dirty="0"/>
              <a:t>Phonics helps children to develop good reading and spelling skills</a:t>
            </a:r>
            <a:endParaRPr lang="en-GB" sz="3600" dirty="0"/>
          </a:p>
        </p:txBody>
      </p:sp>
    </p:spTree>
    <p:extLst>
      <p:ext uri="{BB962C8B-B14F-4D97-AF65-F5344CB8AC3E}">
        <p14:creationId xmlns:p14="http://schemas.microsoft.com/office/powerpoint/2010/main" val="189135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What is Phase 1?</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fontScale="92500" lnSpcReduction="10000"/>
          </a:bodyPr>
          <a:lstStyle/>
          <a:p>
            <a:r>
              <a:rPr lang="en-US" sz="2400" dirty="0"/>
              <a:t>Phase 1 in Phonics is not about learning the sounds with flashcards it is about getting ready to learn the sounds. It is primarily speaking and listening activities. </a:t>
            </a:r>
          </a:p>
          <a:p>
            <a:r>
              <a:rPr lang="en-US" sz="2400" dirty="0"/>
              <a:t>Phase 1 concentrates on developing children's speaking and listening skills and lays the foundations for the next phases. The emphasis during Phase 1 is to get children attuned to the sounds around them and ready to begin developing oral blending and segmenting skills. </a:t>
            </a:r>
          </a:p>
          <a:p>
            <a:r>
              <a:rPr lang="en-US" sz="2400" dirty="0"/>
              <a:t>Being secure in Phase 1 is vital to future success in phonics. </a:t>
            </a:r>
          </a:p>
          <a:p>
            <a:r>
              <a:rPr lang="en-US" sz="2400" dirty="0"/>
              <a:t>It is split into 7 aspects which we will go through. </a:t>
            </a:r>
          </a:p>
          <a:p>
            <a:r>
              <a:rPr lang="en-US" sz="2400" dirty="0"/>
              <a:t>It is really good fun!</a:t>
            </a:r>
            <a:endParaRPr lang="en-GB" sz="2400" dirty="0"/>
          </a:p>
        </p:txBody>
      </p:sp>
    </p:spTree>
    <p:extLst>
      <p:ext uri="{BB962C8B-B14F-4D97-AF65-F5344CB8AC3E}">
        <p14:creationId xmlns:p14="http://schemas.microsoft.com/office/powerpoint/2010/main" val="232905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General sound discrimination – environmental</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3" y="1819373"/>
            <a:ext cx="9736173" cy="4221989"/>
          </a:xfrm>
        </p:spPr>
        <p:txBody>
          <a:bodyPr>
            <a:normAutofit/>
          </a:bodyPr>
          <a:lstStyle/>
          <a:p>
            <a:r>
              <a:rPr lang="en-US" sz="2400" dirty="0"/>
              <a:t>The aim of this aspect is to raise children's awareness of the sounds around them and to develop their listening skills. </a:t>
            </a:r>
          </a:p>
          <a:p>
            <a:r>
              <a:rPr lang="en-US" sz="2400" dirty="0"/>
              <a:t>Activities include going on a listening walk, drumming on different items outside and comparing the sounds, playing a sounds lotto games and making shakers. </a:t>
            </a:r>
            <a:r>
              <a:rPr lang="en-US" sz="2400" dirty="0">
                <a:hlinkClick r:id="rId3"/>
              </a:rPr>
              <a:t>https://www.youtube.com/watch?v=VOlE5Gi-oBY</a:t>
            </a:r>
            <a:endParaRPr lang="en-US" sz="2400" dirty="0"/>
          </a:p>
          <a:p>
            <a:r>
              <a:rPr lang="en-GB" sz="2400" dirty="0">
                <a:hlinkClick r:id="rId4"/>
              </a:rPr>
              <a:t>https://www.bbc.co.uk/teach/school-radio/articles/zbc4y9q</a:t>
            </a:r>
            <a:r>
              <a:rPr lang="en-US" sz="2400" dirty="0"/>
              <a:t> </a:t>
            </a:r>
          </a:p>
          <a:p>
            <a:pPr marL="0" indent="0">
              <a:buNone/>
            </a:pPr>
            <a:endParaRPr lang="en-GB" sz="2400" dirty="0"/>
          </a:p>
        </p:txBody>
      </p:sp>
      <p:pic>
        <p:nvPicPr>
          <p:cNvPr id="6" name="Picture 5">
            <a:extLst>
              <a:ext uri="{FF2B5EF4-FFF2-40B4-BE49-F238E27FC236}">
                <a16:creationId xmlns:a16="http://schemas.microsoft.com/office/drawing/2014/main" id="{8405A05F-AF6B-44DD-A167-E0913EFFF290}"/>
              </a:ext>
            </a:extLst>
          </p:cNvPr>
          <p:cNvPicPr>
            <a:picLocks noChangeAspect="1"/>
          </p:cNvPicPr>
          <p:nvPr/>
        </p:nvPicPr>
        <p:blipFill>
          <a:blip r:embed="rId5"/>
          <a:stretch>
            <a:fillRect/>
          </a:stretch>
        </p:blipFill>
        <p:spPr>
          <a:xfrm>
            <a:off x="5685675" y="4310062"/>
            <a:ext cx="2875712" cy="2389187"/>
          </a:xfrm>
          <a:prstGeom prst="rect">
            <a:avLst/>
          </a:prstGeom>
        </p:spPr>
      </p:pic>
      <p:pic>
        <p:nvPicPr>
          <p:cNvPr id="7" name="Picture 6">
            <a:extLst>
              <a:ext uri="{FF2B5EF4-FFF2-40B4-BE49-F238E27FC236}">
                <a16:creationId xmlns:a16="http://schemas.microsoft.com/office/drawing/2014/main" id="{364125C3-AF30-4D6C-81A8-98EE1A9CCA66}"/>
              </a:ext>
            </a:extLst>
          </p:cNvPr>
          <p:cNvPicPr>
            <a:picLocks noChangeAspect="1"/>
          </p:cNvPicPr>
          <p:nvPr/>
        </p:nvPicPr>
        <p:blipFill>
          <a:blip r:embed="rId6"/>
          <a:stretch>
            <a:fillRect/>
          </a:stretch>
        </p:blipFill>
        <p:spPr>
          <a:xfrm>
            <a:off x="3437923" y="4310063"/>
            <a:ext cx="1944304" cy="2389187"/>
          </a:xfrm>
          <a:prstGeom prst="rect">
            <a:avLst/>
          </a:prstGeom>
        </p:spPr>
      </p:pic>
    </p:spTree>
    <p:extLst>
      <p:ext uri="{BB962C8B-B14F-4D97-AF65-F5344CB8AC3E}">
        <p14:creationId xmlns:p14="http://schemas.microsoft.com/office/powerpoint/2010/main" val="282744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General sound discrimination – instrumental</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 This aspect aims to develop children's awareness of sounds made by various instruments and noise makers.</a:t>
            </a:r>
          </a:p>
          <a:p>
            <a:r>
              <a:rPr lang="en-US" sz="2400" dirty="0"/>
              <a:t>Activities include comparing and matching sound makers, playing instruments alongside a story and making loud and quiet sounds.</a:t>
            </a:r>
            <a:endParaRPr lang="en-GB" sz="2400" dirty="0"/>
          </a:p>
        </p:txBody>
      </p:sp>
      <p:pic>
        <p:nvPicPr>
          <p:cNvPr id="5" name="Picture 4">
            <a:extLst>
              <a:ext uri="{FF2B5EF4-FFF2-40B4-BE49-F238E27FC236}">
                <a16:creationId xmlns:a16="http://schemas.microsoft.com/office/drawing/2014/main" id="{8729B3C4-91D8-4309-9E9D-1B3214509F68}"/>
              </a:ext>
            </a:extLst>
          </p:cNvPr>
          <p:cNvPicPr>
            <a:picLocks noChangeAspect="1"/>
          </p:cNvPicPr>
          <p:nvPr/>
        </p:nvPicPr>
        <p:blipFill>
          <a:blip r:embed="rId2"/>
          <a:stretch>
            <a:fillRect/>
          </a:stretch>
        </p:blipFill>
        <p:spPr>
          <a:xfrm>
            <a:off x="5089525" y="3574387"/>
            <a:ext cx="2343150" cy="2447925"/>
          </a:xfrm>
          <a:prstGeom prst="rect">
            <a:avLst/>
          </a:prstGeom>
        </p:spPr>
      </p:pic>
    </p:spTree>
    <p:extLst>
      <p:ext uri="{BB962C8B-B14F-4D97-AF65-F5344CB8AC3E}">
        <p14:creationId xmlns:p14="http://schemas.microsoft.com/office/powerpoint/2010/main" val="261345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General sound discrimination – body</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 The aim of this aspect is to develop children's awareness of sounds and rhythms. </a:t>
            </a:r>
          </a:p>
          <a:p>
            <a:r>
              <a:rPr lang="en-US" sz="2400" dirty="0"/>
              <a:t>Activities include singing songs and action rhymes, listening to music and developing a sounds vocabulary.</a:t>
            </a:r>
            <a:endParaRPr lang="en-GB" sz="2400" dirty="0"/>
          </a:p>
        </p:txBody>
      </p:sp>
      <p:pic>
        <p:nvPicPr>
          <p:cNvPr id="4" name="Picture 3">
            <a:extLst>
              <a:ext uri="{FF2B5EF4-FFF2-40B4-BE49-F238E27FC236}">
                <a16:creationId xmlns:a16="http://schemas.microsoft.com/office/drawing/2014/main" id="{7BF48562-D76A-4956-AFEE-16F53BF453D5}"/>
              </a:ext>
            </a:extLst>
          </p:cNvPr>
          <p:cNvPicPr>
            <a:picLocks noChangeAspect="1"/>
          </p:cNvPicPr>
          <p:nvPr/>
        </p:nvPicPr>
        <p:blipFill>
          <a:blip r:embed="rId3"/>
          <a:stretch>
            <a:fillRect/>
          </a:stretch>
        </p:blipFill>
        <p:spPr>
          <a:xfrm>
            <a:off x="4168775" y="3592513"/>
            <a:ext cx="2143125" cy="2771775"/>
          </a:xfrm>
          <a:prstGeom prst="rect">
            <a:avLst/>
          </a:prstGeom>
        </p:spPr>
      </p:pic>
    </p:spTree>
    <p:extLst>
      <p:ext uri="{BB962C8B-B14F-4D97-AF65-F5344CB8AC3E}">
        <p14:creationId xmlns:p14="http://schemas.microsoft.com/office/powerpoint/2010/main" val="174328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GB" dirty="0"/>
              <a:t>Rhythm &amp; rhyme </a:t>
            </a:r>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 This aspect aims to develop children's appreciation and experiences of rhythm and rhyme in speech.</a:t>
            </a:r>
          </a:p>
          <a:p>
            <a:r>
              <a:rPr lang="en-US" sz="2400" dirty="0"/>
              <a:t> Activities include rhyming stories, rhyming bingo, clapping out the syllables in words and odd one out.</a:t>
            </a:r>
            <a:endParaRPr lang="en-GB" sz="2400" dirty="0"/>
          </a:p>
        </p:txBody>
      </p:sp>
      <p:pic>
        <p:nvPicPr>
          <p:cNvPr id="5" name="Picture 4">
            <a:extLst>
              <a:ext uri="{FF2B5EF4-FFF2-40B4-BE49-F238E27FC236}">
                <a16:creationId xmlns:a16="http://schemas.microsoft.com/office/drawing/2014/main" id="{281100D3-1829-4F9C-B0C6-59C3A5B4E1DB}"/>
              </a:ext>
            </a:extLst>
          </p:cNvPr>
          <p:cNvPicPr>
            <a:picLocks noChangeAspect="1"/>
          </p:cNvPicPr>
          <p:nvPr/>
        </p:nvPicPr>
        <p:blipFill>
          <a:blip r:embed="rId2"/>
          <a:stretch>
            <a:fillRect/>
          </a:stretch>
        </p:blipFill>
        <p:spPr>
          <a:xfrm>
            <a:off x="4333875" y="3570288"/>
            <a:ext cx="2066925" cy="2714625"/>
          </a:xfrm>
          <a:prstGeom prst="rect">
            <a:avLst/>
          </a:prstGeom>
        </p:spPr>
      </p:pic>
      <p:pic>
        <p:nvPicPr>
          <p:cNvPr id="6" name="Picture 5">
            <a:extLst>
              <a:ext uri="{FF2B5EF4-FFF2-40B4-BE49-F238E27FC236}">
                <a16:creationId xmlns:a16="http://schemas.microsoft.com/office/drawing/2014/main" id="{1CE07097-D5BE-4C94-987C-800E1D55781A}"/>
              </a:ext>
            </a:extLst>
          </p:cNvPr>
          <p:cNvPicPr>
            <a:picLocks noChangeAspect="1"/>
          </p:cNvPicPr>
          <p:nvPr/>
        </p:nvPicPr>
        <p:blipFill>
          <a:blip r:embed="rId3"/>
          <a:stretch>
            <a:fillRect/>
          </a:stretch>
        </p:blipFill>
        <p:spPr>
          <a:xfrm>
            <a:off x="6852443" y="3570288"/>
            <a:ext cx="2730640" cy="2857647"/>
          </a:xfrm>
          <a:prstGeom prst="rect">
            <a:avLst/>
          </a:prstGeom>
        </p:spPr>
      </p:pic>
      <p:pic>
        <p:nvPicPr>
          <p:cNvPr id="8" name="Picture 7">
            <a:extLst>
              <a:ext uri="{FF2B5EF4-FFF2-40B4-BE49-F238E27FC236}">
                <a16:creationId xmlns:a16="http://schemas.microsoft.com/office/drawing/2014/main" id="{2EBD5A67-4658-4D08-814C-33767FFE0943}"/>
              </a:ext>
            </a:extLst>
          </p:cNvPr>
          <p:cNvPicPr>
            <a:picLocks noChangeAspect="1"/>
          </p:cNvPicPr>
          <p:nvPr/>
        </p:nvPicPr>
        <p:blipFill>
          <a:blip r:embed="rId4"/>
          <a:stretch>
            <a:fillRect/>
          </a:stretch>
        </p:blipFill>
        <p:spPr>
          <a:xfrm>
            <a:off x="1152285" y="3675737"/>
            <a:ext cx="2301813" cy="2503726"/>
          </a:xfrm>
          <a:prstGeom prst="rect">
            <a:avLst/>
          </a:prstGeom>
        </p:spPr>
      </p:pic>
    </p:spTree>
    <p:extLst>
      <p:ext uri="{BB962C8B-B14F-4D97-AF65-F5344CB8AC3E}">
        <p14:creationId xmlns:p14="http://schemas.microsoft.com/office/powerpoint/2010/main" val="316324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GB" dirty="0"/>
              <a:t>Alliteration</a:t>
            </a:r>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819373"/>
            <a:ext cx="8596668" cy="4221989"/>
          </a:xfrm>
        </p:spPr>
        <p:txBody>
          <a:bodyPr>
            <a:normAutofit/>
          </a:bodyPr>
          <a:lstStyle/>
          <a:p>
            <a:r>
              <a:rPr lang="en-US" sz="2400" dirty="0"/>
              <a:t> The focus is on initial sounds of words, with activities including I-Spy type games and matching objects which begin with the same sound. </a:t>
            </a:r>
          </a:p>
          <a:p>
            <a:r>
              <a:rPr lang="en-US" sz="2400" dirty="0"/>
              <a:t>For example a sentence with all of the same sounds at the beginning … silly sausages sizzle slowly.</a:t>
            </a:r>
            <a:endParaRPr lang="en-GB" sz="2400" dirty="0"/>
          </a:p>
        </p:txBody>
      </p:sp>
      <p:pic>
        <p:nvPicPr>
          <p:cNvPr id="4" name="Picture 3">
            <a:extLst>
              <a:ext uri="{FF2B5EF4-FFF2-40B4-BE49-F238E27FC236}">
                <a16:creationId xmlns:a16="http://schemas.microsoft.com/office/drawing/2014/main" id="{AF4E09AB-6DE3-4AAE-A78F-E58B1E6336EF}"/>
              </a:ext>
            </a:extLst>
          </p:cNvPr>
          <p:cNvPicPr>
            <a:picLocks noChangeAspect="1"/>
          </p:cNvPicPr>
          <p:nvPr/>
        </p:nvPicPr>
        <p:blipFill>
          <a:blip r:embed="rId2"/>
          <a:stretch>
            <a:fillRect/>
          </a:stretch>
        </p:blipFill>
        <p:spPr>
          <a:xfrm>
            <a:off x="3752295" y="3930367"/>
            <a:ext cx="4219575" cy="2085975"/>
          </a:xfrm>
          <a:prstGeom prst="rect">
            <a:avLst/>
          </a:prstGeom>
        </p:spPr>
      </p:pic>
    </p:spTree>
    <p:extLst>
      <p:ext uri="{BB962C8B-B14F-4D97-AF65-F5344CB8AC3E}">
        <p14:creationId xmlns:p14="http://schemas.microsoft.com/office/powerpoint/2010/main" val="60786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0B1-D7D7-4302-8DDC-CA49FD06D608}"/>
              </a:ext>
            </a:extLst>
          </p:cNvPr>
          <p:cNvSpPr>
            <a:spLocks noGrp="1"/>
          </p:cNvSpPr>
          <p:nvPr>
            <p:ph type="title"/>
          </p:nvPr>
        </p:nvSpPr>
        <p:spPr/>
        <p:txBody>
          <a:bodyPr/>
          <a:lstStyle/>
          <a:p>
            <a:r>
              <a:rPr lang="en-US" dirty="0"/>
              <a:t>Voice Sounds </a:t>
            </a:r>
            <a:endParaRPr lang="en-GB" dirty="0"/>
          </a:p>
        </p:txBody>
      </p:sp>
      <p:sp>
        <p:nvSpPr>
          <p:cNvPr id="3" name="Content Placeholder 2">
            <a:extLst>
              <a:ext uri="{FF2B5EF4-FFF2-40B4-BE49-F238E27FC236}">
                <a16:creationId xmlns:a16="http://schemas.microsoft.com/office/drawing/2014/main" id="{2A4E7F82-E5F2-4642-B41C-320096B2E023}"/>
              </a:ext>
            </a:extLst>
          </p:cNvPr>
          <p:cNvSpPr>
            <a:spLocks noGrp="1"/>
          </p:cNvSpPr>
          <p:nvPr>
            <p:ph idx="1"/>
          </p:nvPr>
        </p:nvSpPr>
        <p:spPr>
          <a:xfrm>
            <a:off x="677334" y="1270000"/>
            <a:ext cx="8596668" cy="4221989"/>
          </a:xfrm>
        </p:spPr>
        <p:txBody>
          <a:bodyPr>
            <a:normAutofit/>
          </a:bodyPr>
          <a:lstStyle/>
          <a:p>
            <a:r>
              <a:rPr lang="en-US" sz="2400" dirty="0"/>
              <a:t>Make your own voice sounds (e.g. going down a slide/ keep everyone quiet/ buzz like a bee). </a:t>
            </a:r>
          </a:p>
          <a:p>
            <a:r>
              <a:rPr lang="en-US" sz="2400" dirty="0"/>
              <a:t>The aim is to distinguish between different vocal sounds and to begin oral blending and segmenting. Activities include Metal Mike, where children feed pictures of objects into a toy robot's mouth and the teacher sounds out the name of the object in a robot voice - /c/-/u/-/p/ cup, with the children joining in.</a:t>
            </a:r>
            <a:endParaRPr lang="en-GB" sz="2400" dirty="0"/>
          </a:p>
        </p:txBody>
      </p:sp>
      <p:pic>
        <p:nvPicPr>
          <p:cNvPr id="5" name="Picture 4">
            <a:extLst>
              <a:ext uri="{FF2B5EF4-FFF2-40B4-BE49-F238E27FC236}">
                <a16:creationId xmlns:a16="http://schemas.microsoft.com/office/drawing/2014/main" id="{6BF64C3A-7D21-4402-A133-131C11076352}"/>
              </a:ext>
            </a:extLst>
          </p:cNvPr>
          <p:cNvPicPr>
            <a:picLocks noChangeAspect="1"/>
          </p:cNvPicPr>
          <p:nvPr/>
        </p:nvPicPr>
        <p:blipFill>
          <a:blip r:embed="rId2"/>
          <a:stretch>
            <a:fillRect/>
          </a:stretch>
        </p:blipFill>
        <p:spPr>
          <a:xfrm>
            <a:off x="3158415" y="4572826"/>
            <a:ext cx="4248150" cy="1838325"/>
          </a:xfrm>
          <a:prstGeom prst="rect">
            <a:avLst/>
          </a:prstGeom>
        </p:spPr>
      </p:pic>
    </p:spTree>
    <p:extLst>
      <p:ext uri="{BB962C8B-B14F-4D97-AF65-F5344CB8AC3E}">
        <p14:creationId xmlns:p14="http://schemas.microsoft.com/office/powerpoint/2010/main" val="26413778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8b5de3-c227-407d-ada3-844f94601ff8" xsi:nil="true"/>
    <lcf76f155ced4ddcb4097134ff3c332f xmlns="71b91550-ab3e-4f7a-932b-a390348f068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C87A8E07BC6A44B026631EABA422D0" ma:contentTypeVersion="15" ma:contentTypeDescription="Create a new document." ma:contentTypeScope="" ma:versionID="c5a0ad34b9f39b9243307bedde999293">
  <xsd:schema xmlns:xsd="http://www.w3.org/2001/XMLSchema" xmlns:xs="http://www.w3.org/2001/XMLSchema" xmlns:p="http://schemas.microsoft.com/office/2006/metadata/properties" xmlns:ns2="828b5de3-c227-407d-ada3-844f94601ff8" xmlns:ns3="71b91550-ab3e-4f7a-932b-a390348f0689" targetNamespace="http://schemas.microsoft.com/office/2006/metadata/properties" ma:root="true" ma:fieldsID="0febf78e7e1ba724473643aaa5200bdb" ns2:_="" ns3:_="">
    <xsd:import namespace="828b5de3-c227-407d-ada3-844f94601ff8"/>
    <xsd:import namespace="71b91550-ab3e-4f7a-932b-a390348f06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b5de3-c227-407d-ada3-844f94601f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6d7dd4c-2fc0-456f-9683-17a53ed77dbc}" ma:internalName="TaxCatchAll" ma:showField="CatchAllData" ma:web="828b5de3-c227-407d-ada3-844f94601ff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b91550-ab3e-4f7a-932b-a390348f06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cb8fad1-3ce2-4673-ab4c-b958aecc670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04387E-EED1-4B9C-84AF-18B44D619670}">
  <ds:schemaRefs>
    <ds:schemaRef ds:uri="http://schemas.microsoft.com/sharepoint/v3/contenttype/forms"/>
  </ds:schemaRefs>
</ds:datastoreItem>
</file>

<file path=customXml/itemProps2.xml><?xml version="1.0" encoding="utf-8"?>
<ds:datastoreItem xmlns:ds="http://schemas.openxmlformats.org/officeDocument/2006/customXml" ds:itemID="{DC6FF1BE-FF49-4A2C-9C5F-6352D9F9C3FB}">
  <ds:schemaRefs>
    <ds:schemaRef ds:uri="http://schemas.microsoft.com/office/2006/metadata/properties"/>
    <ds:schemaRef ds:uri="http://schemas.microsoft.com/office/infopath/2007/PartnerControls"/>
    <ds:schemaRef ds:uri="828b5de3-c227-407d-ada3-844f94601ff8"/>
    <ds:schemaRef ds:uri="71b91550-ab3e-4f7a-932b-a390348f0689"/>
  </ds:schemaRefs>
</ds:datastoreItem>
</file>

<file path=customXml/itemProps3.xml><?xml version="1.0" encoding="utf-8"?>
<ds:datastoreItem xmlns:ds="http://schemas.openxmlformats.org/officeDocument/2006/customXml" ds:itemID="{1A68663A-F400-46C7-B2DE-02047F4BA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b5de3-c227-407d-ada3-844f94601ff8"/>
    <ds:schemaRef ds:uri="71b91550-ab3e-4f7a-932b-a390348f0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58</TotalTime>
  <Words>1080</Words>
  <Application>Microsoft Office PowerPoint</Application>
  <PresentationFormat>Widescreen</PresentationFormat>
  <Paragraphs>74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Little Daisies Parent/Carer Phonics Meeting</vt:lpstr>
      <vt:lpstr>Why teach phonics?</vt:lpstr>
      <vt:lpstr>What is Phase 1?</vt:lpstr>
      <vt:lpstr>General sound discrimination – environmental</vt:lpstr>
      <vt:lpstr>General sound discrimination – instrumental</vt:lpstr>
      <vt:lpstr>General sound discrimination – body</vt:lpstr>
      <vt:lpstr>Rhythm &amp; rhyme </vt:lpstr>
      <vt:lpstr>Alliteration</vt:lpstr>
      <vt:lpstr>Voice Sounds </vt:lpstr>
      <vt:lpstr>Oral Blending </vt:lpstr>
      <vt:lpstr>Phase 1 Overview</vt:lpstr>
      <vt:lpstr>How can I help at home?</vt:lpstr>
      <vt:lpstr>Being read to every day</vt:lpstr>
      <vt:lpstr>Reading </vt:lpstr>
      <vt:lpstr>Reading at home  </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 Parent/Carer Phonics Meeting</dc:title>
  <dc:creator>Sadie Nickson</dc:creator>
  <cp:lastModifiedBy>Sadie Nickson</cp:lastModifiedBy>
  <cp:revision>15</cp:revision>
  <dcterms:created xsi:type="dcterms:W3CDTF">2023-09-18T12:10:50Z</dcterms:created>
  <dcterms:modified xsi:type="dcterms:W3CDTF">2024-09-30T15:32:54Z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0x0101003CC87A8E07BC6A44B026631EABA422D0</vt:lpwstr>
  </property>
  <property fmtid="{D5CDD505-2E9C-101B-9397-08002B2CF9AE}" pid="3" name="MediaServiceImageTags">
    <vt:lpwstr/>
  </property>
</Properties>
</file>